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42"/>
  </p:notesMasterIdLst>
  <p:sldIdLst>
    <p:sldId id="456" r:id="rId2"/>
    <p:sldId id="328" r:id="rId3"/>
    <p:sldId id="356" r:id="rId4"/>
    <p:sldId id="301" r:id="rId5"/>
    <p:sldId id="295" r:id="rId6"/>
    <p:sldId id="364" r:id="rId7"/>
    <p:sldId id="358" r:id="rId8"/>
    <p:sldId id="357" r:id="rId9"/>
    <p:sldId id="366" r:id="rId10"/>
    <p:sldId id="360" r:id="rId11"/>
    <p:sldId id="277" r:id="rId12"/>
    <p:sldId id="423" r:id="rId13"/>
    <p:sldId id="447" r:id="rId14"/>
    <p:sldId id="417" r:id="rId15"/>
    <p:sldId id="418" r:id="rId16"/>
    <p:sldId id="448" r:id="rId17"/>
    <p:sldId id="419" r:id="rId18"/>
    <p:sldId id="449" r:id="rId19"/>
    <p:sldId id="420" r:id="rId20"/>
    <p:sldId id="421" r:id="rId21"/>
    <p:sldId id="422" r:id="rId22"/>
    <p:sldId id="424" r:id="rId23"/>
    <p:sldId id="426" r:id="rId24"/>
    <p:sldId id="454" r:id="rId25"/>
    <p:sldId id="427" r:id="rId26"/>
    <p:sldId id="428" r:id="rId27"/>
    <p:sldId id="429" r:id="rId28"/>
    <p:sldId id="430" r:id="rId29"/>
    <p:sldId id="431" r:id="rId30"/>
    <p:sldId id="432" r:id="rId31"/>
    <p:sldId id="433" r:id="rId32"/>
    <p:sldId id="434" r:id="rId33"/>
    <p:sldId id="435" r:id="rId34"/>
    <p:sldId id="451" r:id="rId35"/>
    <p:sldId id="452" r:id="rId36"/>
    <p:sldId id="453" r:id="rId37"/>
    <p:sldId id="455" r:id="rId38"/>
    <p:sldId id="445" r:id="rId39"/>
    <p:sldId id="446" r:id="rId40"/>
    <p:sldId id="457" r:id="rId41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33"/>
    <a:srgbClr val="FF5050"/>
    <a:srgbClr val="CCFFFF"/>
    <a:srgbClr val="EAEAEA"/>
    <a:srgbClr val="FF9966"/>
    <a:srgbClr val="FF99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86477" autoAdjust="0"/>
  </p:normalViewPr>
  <p:slideViewPr>
    <p:cSldViewPr snapToGrid="0">
      <p:cViewPr>
        <p:scale>
          <a:sx n="75" d="100"/>
          <a:sy n="75" d="100"/>
        </p:scale>
        <p:origin x="-1080" y="-72"/>
      </p:cViewPr>
      <p:guideLst>
        <p:guide orient="horz" pos="216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7" Type="http://schemas.openxmlformats.org/officeDocument/2006/relationships/slide" Target="slides/slide37.xml"/><Relationship Id="rId2" Type="http://schemas.openxmlformats.org/officeDocument/2006/relationships/slide" Target="slides/slide9.xml"/><Relationship Id="rId1" Type="http://schemas.openxmlformats.org/officeDocument/2006/relationships/slide" Target="slides/slide3.xml"/><Relationship Id="rId6" Type="http://schemas.openxmlformats.org/officeDocument/2006/relationships/slide" Target="slides/slide28.xml"/><Relationship Id="rId5" Type="http://schemas.openxmlformats.org/officeDocument/2006/relationships/slide" Target="slides/slide22.xml"/><Relationship Id="rId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5.wmf"/><Relationship Id="rId1" Type="http://schemas.openxmlformats.org/officeDocument/2006/relationships/image" Target="../media/image40.png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F0EAB9B-58CE-429C-8FCF-0F4C831EECC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5009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B0863-2FEC-429F-A9E2-2B540A6EC3E8}" type="slidenum">
              <a:rPr lang="en-US"/>
              <a:pPr/>
              <a:t>6</a:t>
            </a:fld>
            <a:endParaRPr lang="th-TH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68924-8F8C-4716-A473-FCBB83E8E189}" type="slidenum">
              <a:rPr lang="en-US"/>
              <a:pPr/>
              <a:t>23</a:t>
            </a:fld>
            <a:endParaRPr lang="th-TH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9E0AD-0A5B-4D57-A1F4-0914B16FD0AA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B87F2-EAAD-417C-BA34-FB4D5A817A38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92CCE-8BB5-4BE5-B2E6-3DACFC0CDDEE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70A5-6E8E-4F52-A957-ED0AAEB0E98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0A89-2992-4B1D-AC7D-08C4DB8C9187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F7CA3-E0F7-4DED-92B8-144E9DF4BBB9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89AAA-C1E9-4728-AFB7-55A2EC1C4D77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2CBD6-6937-4A17-A334-04409B85B959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F2D76-ACB0-4C39-BEB7-63DA7BA1AD20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F1F2A-5BD0-4014-B7D0-30F2DD32FED9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C3BEA-6CDC-4C6D-B0EC-638B1F18C773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2CDAC4F-13BB-477E-AC99-53366E28985C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3CFAB54-DF55-4923-ADB7-EEA811A7B2E5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0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1.png"/><Relationship Id="rId1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5.wmf"/><Relationship Id="rId12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6.wmf"/><Relationship Id="rId5" Type="http://schemas.openxmlformats.org/officeDocument/2006/relationships/image" Target="../media/image40.png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43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81000" y="3048000"/>
            <a:ext cx="3860800" cy="3005138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Prepared by</a:t>
            </a:r>
          </a:p>
          <a:p>
            <a:pPr marL="0" indent="0">
              <a:buNone/>
              <a:defRPr/>
            </a:pPr>
            <a:r>
              <a:rPr lang="en-US" dirty="0" err="1" smtClean="0"/>
              <a:t>Degama</a:t>
            </a:r>
            <a:r>
              <a:rPr lang="en-US" dirty="0" smtClean="0"/>
              <a:t> </a:t>
            </a:r>
            <a:r>
              <a:rPr lang="en-US" dirty="0" err="1" smtClean="0"/>
              <a:t>Kishan</a:t>
            </a:r>
            <a:r>
              <a:rPr lang="en-US" dirty="0" smtClean="0"/>
              <a:t> (130540106024)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err="1" smtClean="0"/>
              <a:t>Goti</a:t>
            </a:r>
            <a:r>
              <a:rPr lang="en-US" dirty="0" smtClean="0"/>
              <a:t> </a:t>
            </a:r>
            <a:r>
              <a:rPr lang="en-US" dirty="0" err="1" smtClean="0"/>
              <a:t>Satishkumar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(130540106038)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err="1" smtClean="0"/>
              <a:t>Dalsaniya</a:t>
            </a:r>
            <a:r>
              <a:rPr lang="en-US" dirty="0" smtClean="0"/>
              <a:t> </a:t>
            </a:r>
            <a:r>
              <a:rPr lang="en-US" dirty="0" err="1" smtClean="0"/>
              <a:t>Mahek</a:t>
            </a:r>
            <a:r>
              <a:rPr lang="en-US" dirty="0"/>
              <a:t> (130540106023)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err="1" smtClean="0"/>
              <a:t>Kaneriya</a:t>
            </a:r>
            <a:r>
              <a:rPr lang="en-US" dirty="0" smtClean="0"/>
              <a:t> </a:t>
            </a:r>
            <a:r>
              <a:rPr lang="en-US" dirty="0" err="1" smtClean="0"/>
              <a:t>Yash</a:t>
            </a:r>
            <a:r>
              <a:rPr lang="en-US" dirty="0"/>
              <a:t> (130540106056)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048000"/>
            <a:ext cx="4038600" cy="3005138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Guided By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Prof. </a:t>
            </a:r>
            <a:r>
              <a:rPr lang="en-US" dirty="0" err="1" smtClean="0"/>
              <a:t>Piyush</a:t>
            </a:r>
            <a:r>
              <a:rPr lang="en-US" dirty="0" smtClean="0"/>
              <a:t> B. Patel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Mechanical </a:t>
            </a:r>
            <a:r>
              <a:rPr lang="en-US" dirty="0" err="1" smtClean="0"/>
              <a:t>Engg</a:t>
            </a:r>
            <a:r>
              <a:rPr lang="en-US" dirty="0" smtClean="0"/>
              <a:t>. Dept.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Darshan Institute of </a:t>
            </a:r>
            <a:r>
              <a:rPr lang="en-US" dirty="0" err="1" smtClean="0"/>
              <a:t>Engg</a:t>
            </a:r>
            <a:r>
              <a:rPr lang="en-US" dirty="0" smtClean="0"/>
              <a:t>. And Tech., Rajkot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358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Overview of An Engineering 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4132263" y="2968625"/>
            <a:ext cx="4738687" cy="3633788"/>
            <a:chOff x="2603" y="1870"/>
            <a:chExt cx="2985" cy="2289"/>
          </a:xfrm>
        </p:grpSpPr>
        <p:sp>
          <p:nvSpPr>
            <p:cNvPr id="12363" name="Rectangle 18"/>
            <p:cNvSpPr>
              <a:spLocks noChangeArrowheads="1"/>
            </p:cNvSpPr>
            <p:nvPr/>
          </p:nvSpPr>
          <p:spPr bwMode="auto">
            <a:xfrm>
              <a:off x="2603" y="1870"/>
              <a:ext cx="2985" cy="22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19"/>
            <p:cNvSpPr>
              <a:spLocks noChangeArrowheads="1"/>
            </p:cNvSpPr>
            <p:nvPr/>
          </p:nvSpPr>
          <p:spPr bwMode="auto">
            <a:xfrm>
              <a:off x="2687" y="1952"/>
              <a:ext cx="2833" cy="21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5" name="Rectangle 21"/>
            <p:cNvSpPr>
              <a:spLocks noChangeArrowheads="1"/>
            </p:cNvSpPr>
            <p:nvPr/>
          </p:nvSpPr>
          <p:spPr bwMode="auto">
            <a:xfrm>
              <a:off x="4667" y="3784"/>
              <a:ext cx="853" cy="2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6" name="Rectangle 22"/>
            <p:cNvSpPr>
              <a:spLocks noChangeArrowheads="1"/>
            </p:cNvSpPr>
            <p:nvPr/>
          </p:nvSpPr>
          <p:spPr bwMode="auto">
            <a:xfrm>
              <a:off x="4668" y="3927"/>
              <a:ext cx="853" cy="1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67" name="Rectangle 27"/>
          <p:cNvSpPr>
            <a:spLocks noChangeArrowheads="1"/>
          </p:cNvSpPr>
          <p:nvPr/>
        </p:nvSpPr>
        <p:spPr bwMode="auto">
          <a:xfrm>
            <a:off x="142875" y="1169988"/>
            <a:ext cx="8834438" cy="138906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501650" y="301625"/>
            <a:ext cx="8281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Arial" charset="0"/>
                <a:cs typeface="Arial" charset="0"/>
              </a:rPr>
              <a:t>Elements of Engineering Drawing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03200" y="1209675"/>
            <a:ext cx="87137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600">
                <a:latin typeface="Arial" charset="0"/>
                <a:cs typeface="Arial" charset="0"/>
              </a:rPr>
              <a:t>Engineering drawing are made up of  </a:t>
            </a:r>
            <a:r>
              <a:rPr lang="en-US" sz="26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graphics  language</a:t>
            </a:r>
          </a:p>
          <a:p>
            <a:pPr>
              <a:lnSpc>
                <a:spcPct val="140000"/>
              </a:lnSpc>
              <a:defRPr/>
            </a:pPr>
            <a:r>
              <a:rPr lang="en-US" sz="2600">
                <a:latin typeface="Arial" charset="0"/>
                <a:cs typeface="Arial" charset="0"/>
              </a:rPr>
              <a:t>and  </a:t>
            </a:r>
            <a:r>
              <a:rPr lang="en-US" sz="26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word  language</a:t>
            </a:r>
            <a:r>
              <a:rPr lang="en-US" sz="260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12660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54000"/>
          </a:blip>
          <a:srcRect/>
          <a:stretch>
            <a:fillRect/>
          </a:stretch>
        </p:blipFill>
        <p:spPr bwMode="auto">
          <a:xfrm>
            <a:off x="4505325" y="3249613"/>
            <a:ext cx="31718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60338" y="3429000"/>
            <a:ext cx="3735387" cy="1949450"/>
            <a:chOff x="101" y="2160"/>
            <a:chExt cx="2353" cy="1228"/>
          </a:xfrm>
        </p:grpSpPr>
        <p:pic>
          <p:nvPicPr>
            <p:cNvPr id="12361" name="Picture 1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6000"/>
            </a:blip>
            <a:srcRect/>
            <a:stretch>
              <a:fillRect/>
            </a:stretch>
          </p:blipFill>
          <p:spPr bwMode="auto">
            <a:xfrm>
              <a:off x="101" y="2160"/>
              <a:ext cx="1629" cy="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62" name="AutoShape 23"/>
            <p:cNvSpPr>
              <a:spLocks noChangeArrowheads="1"/>
            </p:cNvSpPr>
            <p:nvPr/>
          </p:nvSpPr>
          <p:spPr bwMode="auto">
            <a:xfrm>
              <a:off x="1833" y="2686"/>
              <a:ext cx="621" cy="396"/>
            </a:xfrm>
            <a:prstGeom prst="rightArrow">
              <a:avLst>
                <a:gd name="adj1" fmla="val 61620"/>
                <a:gd name="adj2" fmla="val 46719"/>
              </a:avLst>
            </a:prstGeom>
            <a:gradFill rotWithShape="1">
              <a:gsLst>
                <a:gs pos="0">
                  <a:srgbClr val="9EC5D8"/>
                </a:gs>
                <a:gs pos="100000">
                  <a:srgbClr val="0066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192088" y="2765425"/>
            <a:ext cx="3835400" cy="3965575"/>
            <a:chOff x="121" y="1742"/>
            <a:chExt cx="2416" cy="2498"/>
          </a:xfrm>
        </p:grpSpPr>
        <p:sp>
          <p:nvSpPr>
            <p:cNvPr id="12357" name="Rectangle 25"/>
            <p:cNvSpPr>
              <a:spLocks noChangeArrowheads="1"/>
            </p:cNvSpPr>
            <p:nvPr/>
          </p:nvSpPr>
          <p:spPr bwMode="auto">
            <a:xfrm>
              <a:off x="121" y="1742"/>
              <a:ext cx="2416" cy="24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58" name="Group 98"/>
            <p:cNvGrpSpPr>
              <a:grpSpLocks/>
            </p:cNvGrpSpPr>
            <p:nvPr/>
          </p:nvGrpSpPr>
          <p:grpSpPr bwMode="auto">
            <a:xfrm>
              <a:off x="472" y="1803"/>
              <a:ext cx="1487" cy="1040"/>
              <a:chOff x="472" y="1803"/>
              <a:chExt cx="1487" cy="1040"/>
            </a:xfrm>
          </p:grpSpPr>
          <p:sp>
            <p:nvSpPr>
              <p:cNvPr id="12359" name="Rectangle 28"/>
              <p:cNvSpPr>
                <a:spLocks noChangeArrowheads="1"/>
              </p:cNvSpPr>
              <p:nvPr/>
            </p:nvSpPr>
            <p:spPr bwMode="auto">
              <a:xfrm>
                <a:off x="638" y="1803"/>
                <a:ext cx="1030" cy="55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600" b="1" i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Graphics</a:t>
                </a:r>
              </a:p>
              <a:p>
                <a:r>
                  <a:rPr lang="en-US" sz="2600" b="1" i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language</a:t>
                </a:r>
              </a:p>
            </p:txBody>
          </p:sp>
          <p:sp>
            <p:nvSpPr>
              <p:cNvPr id="12360" name="Text Box 30"/>
              <p:cNvSpPr txBox="1">
                <a:spLocks noChangeArrowheads="1"/>
              </p:cNvSpPr>
              <p:nvPr/>
            </p:nvSpPr>
            <p:spPr bwMode="auto">
              <a:xfrm>
                <a:off x="472" y="2363"/>
                <a:ext cx="1487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200">
                    <a:latin typeface="Arial" charset="0"/>
                    <a:cs typeface="Arial" charset="0"/>
                  </a:rPr>
                  <a:t>Describe a shape</a:t>
                </a:r>
                <a:br>
                  <a:rPr lang="en-US" sz="2200">
                    <a:latin typeface="Arial" charset="0"/>
                    <a:cs typeface="Arial" charset="0"/>
                  </a:rPr>
                </a:br>
                <a:r>
                  <a:rPr lang="en-US" sz="2200">
                    <a:latin typeface="Arial" charset="0"/>
                    <a:cs typeface="Arial" charset="0"/>
                  </a:rPr>
                  <a:t>(mainly).</a:t>
                </a:r>
              </a:p>
            </p:txBody>
          </p:sp>
        </p:grpSp>
      </p:grpSp>
      <p:grpSp>
        <p:nvGrpSpPr>
          <p:cNvPr id="6" name="Group 97"/>
          <p:cNvGrpSpPr>
            <a:grpSpLocks/>
          </p:cNvGrpSpPr>
          <p:nvPr/>
        </p:nvGrpSpPr>
        <p:grpSpPr bwMode="auto">
          <a:xfrm>
            <a:off x="215900" y="4884738"/>
            <a:ext cx="3681413" cy="1717675"/>
            <a:chOff x="136" y="3077"/>
            <a:chExt cx="2319" cy="1082"/>
          </a:xfrm>
        </p:grpSpPr>
        <p:sp>
          <p:nvSpPr>
            <p:cNvPr id="12355" name="Rectangle 29"/>
            <p:cNvSpPr>
              <a:spLocks noChangeArrowheads="1"/>
            </p:cNvSpPr>
            <p:nvPr/>
          </p:nvSpPr>
          <p:spPr bwMode="auto">
            <a:xfrm>
              <a:off x="640" y="3077"/>
              <a:ext cx="1030" cy="55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600" b="1" i="1">
                  <a:solidFill>
                    <a:schemeClr val="bg1"/>
                  </a:solidFill>
                  <a:latin typeface="Arial" charset="0"/>
                  <a:cs typeface="Arial" charset="0"/>
                </a:rPr>
                <a:t>Word</a:t>
              </a:r>
            </a:p>
            <a:p>
              <a:pPr algn="ctr"/>
              <a:r>
                <a:rPr lang="en-US" sz="2600" b="1" i="1">
                  <a:solidFill>
                    <a:schemeClr val="bg1"/>
                  </a:solidFill>
                  <a:latin typeface="Arial" charset="0"/>
                  <a:cs typeface="Arial" charset="0"/>
                </a:rPr>
                <a:t>language</a:t>
              </a:r>
            </a:p>
          </p:txBody>
        </p:sp>
        <p:sp>
          <p:nvSpPr>
            <p:cNvPr id="12356" name="Text Box 31"/>
            <p:cNvSpPr txBox="1">
              <a:spLocks noChangeArrowheads="1"/>
            </p:cNvSpPr>
            <p:nvPr/>
          </p:nvSpPr>
          <p:spPr bwMode="auto">
            <a:xfrm>
              <a:off x="136" y="3679"/>
              <a:ext cx="231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>
                  <a:latin typeface="Arial" charset="0"/>
                  <a:cs typeface="Arial" charset="0"/>
                </a:rPr>
                <a:t>Describe size, location and</a:t>
              </a:r>
              <a:br>
                <a:rPr lang="en-US" sz="2200">
                  <a:latin typeface="Arial" charset="0"/>
                  <a:cs typeface="Arial" charset="0"/>
                </a:rPr>
              </a:br>
              <a:r>
                <a:rPr lang="en-US" sz="2200">
                  <a:latin typeface="Arial" charset="0"/>
                  <a:cs typeface="Arial" charset="0"/>
                </a:rPr>
                <a:t>specification of the object.</a:t>
              </a:r>
            </a:p>
          </p:txBody>
        </p:sp>
      </p:grpSp>
      <p:grpSp>
        <p:nvGrpSpPr>
          <p:cNvPr id="7" name="Group 101"/>
          <p:cNvGrpSpPr>
            <a:grpSpLocks/>
          </p:cNvGrpSpPr>
          <p:nvPr/>
        </p:nvGrpSpPr>
        <p:grpSpPr bwMode="auto">
          <a:xfrm>
            <a:off x="4386263" y="3230563"/>
            <a:ext cx="2527300" cy="2725737"/>
            <a:chOff x="2763" y="2035"/>
            <a:chExt cx="1592" cy="1717"/>
          </a:xfrm>
        </p:grpSpPr>
        <p:sp>
          <p:nvSpPr>
            <p:cNvPr id="12352" name="Oval 33"/>
            <p:cNvSpPr>
              <a:spLocks noChangeArrowheads="1"/>
            </p:cNvSpPr>
            <p:nvPr/>
          </p:nvSpPr>
          <p:spPr bwMode="auto">
            <a:xfrm>
              <a:off x="3369" y="2035"/>
              <a:ext cx="845" cy="30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3" name="Oval 34"/>
            <p:cNvSpPr>
              <a:spLocks noChangeArrowheads="1"/>
            </p:cNvSpPr>
            <p:nvPr/>
          </p:nvSpPr>
          <p:spPr bwMode="auto">
            <a:xfrm>
              <a:off x="3937" y="3092"/>
              <a:ext cx="418" cy="42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4" name="Oval 35"/>
            <p:cNvSpPr>
              <a:spLocks noChangeArrowheads="1"/>
            </p:cNvSpPr>
            <p:nvPr/>
          </p:nvSpPr>
          <p:spPr bwMode="auto">
            <a:xfrm>
              <a:off x="2763" y="3521"/>
              <a:ext cx="236" cy="23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00"/>
          <p:cNvGrpSpPr>
            <a:grpSpLocks/>
          </p:cNvGrpSpPr>
          <p:nvPr/>
        </p:nvGrpSpPr>
        <p:grpSpPr bwMode="auto">
          <a:xfrm>
            <a:off x="4822825" y="3825875"/>
            <a:ext cx="2028825" cy="2087563"/>
            <a:chOff x="3038" y="2410"/>
            <a:chExt cx="1278" cy="1315"/>
          </a:xfrm>
        </p:grpSpPr>
        <p:grpSp>
          <p:nvGrpSpPr>
            <p:cNvPr id="12300" name="Group 96"/>
            <p:cNvGrpSpPr>
              <a:grpSpLocks/>
            </p:cNvGrpSpPr>
            <p:nvPr/>
          </p:nvGrpSpPr>
          <p:grpSpPr bwMode="auto">
            <a:xfrm>
              <a:off x="3039" y="2410"/>
              <a:ext cx="1274" cy="520"/>
              <a:chOff x="3039" y="2410"/>
              <a:chExt cx="1274" cy="520"/>
            </a:xfrm>
          </p:grpSpPr>
          <p:sp>
            <p:nvSpPr>
              <p:cNvPr id="12324" name="Line 36"/>
              <p:cNvSpPr>
                <a:spLocks noChangeShapeType="1"/>
              </p:cNvSpPr>
              <p:nvPr/>
            </p:nvSpPr>
            <p:spPr bwMode="auto">
              <a:xfrm>
                <a:off x="3255" y="2415"/>
                <a:ext cx="84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Oval 37"/>
              <p:cNvSpPr>
                <a:spLocks noChangeArrowheads="1"/>
              </p:cNvSpPr>
              <p:nvPr/>
            </p:nvSpPr>
            <p:spPr bwMode="auto">
              <a:xfrm>
                <a:off x="3177" y="2559"/>
                <a:ext cx="159" cy="15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6" name="Oval 38"/>
              <p:cNvSpPr>
                <a:spLocks noChangeArrowheads="1"/>
              </p:cNvSpPr>
              <p:nvPr/>
            </p:nvSpPr>
            <p:spPr bwMode="auto">
              <a:xfrm>
                <a:off x="3585" y="2559"/>
                <a:ext cx="159" cy="15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7" name="Oval 39"/>
              <p:cNvSpPr>
                <a:spLocks noChangeArrowheads="1"/>
              </p:cNvSpPr>
              <p:nvPr/>
            </p:nvSpPr>
            <p:spPr bwMode="auto">
              <a:xfrm>
                <a:off x="4017" y="2559"/>
                <a:ext cx="159" cy="15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8" name="Line 40"/>
              <p:cNvSpPr>
                <a:spLocks noChangeShapeType="1"/>
              </p:cNvSpPr>
              <p:nvPr/>
            </p:nvSpPr>
            <p:spPr bwMode="auto">
              <a:xfrm>
                <a:off x="3258" y="2850"/>
                <a:ext cx="84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Arc 41"/>
              <p:cNvSpPr>
                <a:spLocks/>
              </p:cNvSpPr>
              <p:nvPr/>
            </p:nvSpPr>
            <p:spPr bwMode="auto">
              <a:xfrm>
                <a:off x="4095" y="2416"/>
                <a:ext cx="218" cy="435"/>
              </a:xfrm>
              <a:custGeom>
                <a:avLst/>
                <a:gdLst>
                  <a:gd name="T0" fmla="*/ 0 w 21600"/>
                  <a:gd name="T1" fmla="*/ 0 h 43199"/>
                  <a:gd name="T2" fmla="*/ 2 w 21600"/>
                  <a:gd name="T3" fmla="*/ 435 h 43199"/>
                  <a:gd name="T4" fmla="*/ 0 w 21600"/>
                  <a:gd name="T5" fmla="*/ 218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0"/>
                      <a:pt x="12052" y="43087"/>
                      <a:pt x="20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0"/>
                      <a:pt x="12052" y="43087"/>
                      <a:pt x="20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0" name="Arc 42"/>
              <p:cNvSpPr>
                <a:spLocks/>
              </p:cNvSpPr>
              <p:nvPr/>
            </p:nvSpPr>
            <p:spPr bwMode="auto">
              <a:xfrm flipH="1">
                <a:off x="3039" y="2416"/>
                <a:ext cx="218" cy="435"/>
              </a:xfrm>
              <a:custGeom>
                <a:avLst/>
                <a:gdLst>
                  <a:gd name="T0" fmla="*/ 0 w 21600"/>
                  <a:gd name="T1" fmla="*/ 0 h 43199"/>
                  <a:gd name="T2" fmla="*/ 2 w 21600"/>
                  <a:gd name="T3" fmla="*/ 435 h 43199"/>
                  <a:gd name="T4" fmla="*/ 0 w 21600"/>
                  <a:gd name="T5" fmla="*/ 218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0"/>
                      <a:pt x="12052" y="43087"/>
                      <a:pt x="20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0"/>
                      <a:pt x="12052" y="43087"/>
                      <a:pt x="20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1" name="Line 43"/>
              <p:cNvSpPr>
                <a:spLocks noChangeShapeType="1"/>
              </p:cNvSpPr>
              <p:nvPr/>
            </p:nvSpPr>
            <p:spPr bwMode="auto">
              <a:xfrm>
                <a:off x="3453" y="2412"/>
                <a:ext cx="0" cy="44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Line 44"/>
              <p:cNvSpPr>
                <a:spLocks noChangeShapeType="1"/>
              </p:cNvSpPr>
              <p:nvPr/>
            </p:nvSpPr>
            <p:spPr bwMode="auto">
              <a:xfrm>
                <a:off x="3882" y="2415"/>
                <a:ext cx="0" cy="44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Freeform 47"/>
              <p:cNvSpPr>
                <a:spLocks/>
              </p:cNvSpPr>
              <p:nvPr/>
            </p:nvSpPr>
            <p:spPr bwMode="auto">
              <a:xfrm>
                <a:off x="3510" y="2847"/>
                <a:ext cx="309" cy="78"/>
              </a:xfrm>
              <a:custGeom>
                <a:avLst/>
                <a:gdLst>
                  <a:gd name="T0" fmla="*/ 0 w 309"/>
                  <a:gd name="T1" fmla="*/ 0 h 78"/>
                  <a:gd name="T2" fmla="*/ 0 w 309"/>
                  <a:gd name="T3" fmla="*/ 78 h 78"/>
                  <a:gd name="T4" fmla="*/ 309 w 309"/>
                  <a:gd name="T5" fmla="*/ 78 h 78"/>
                  <a:gd name="T6" fmla="*/ 309 w 309"/>
                  <a:gd name="T7" fmla="*/ 3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9"/>
                  <a:gd name="T13" fmla="*/ 0 h 78"/>
                  <a:gd name="T14" fmla="*/ 309 w 309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9" h="78">
                    <a:moveTo>
                      <a:pt x="0" y="0"/>
                    </a:moveTo>
                    <a:lnTo>
                      <a:pt x="0" y="78"/>
                    </a:lnTo>
                    <a:lnTo>
                      <a:pt x="309" y="78"/>
                    </a:lnTo>
                    <a:lnTo>
                      <a:pt x="309" y="3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34" name="Group 57"/>
              <p:cNvGrpSpPr>
                <a:grpSpLocks/>
              </p:cNvGrpSpPr>
              <p:nvPr/>
            </p:nvGrpSpPr>
            <p:grpSpPr bwMode="auto">
              <a:xfrm>
                <a:off x="3554" y="2412"/>
                <a:ext cx="1" cy="518"/>
                <a:chOff x="3554" y="2412"/>
                <a:chExt cx="1" cy="518"/>
              </a:xfrm>
            </p:grpSpPr>
            <p:sp>
              <p:nvSpPr>
                <p:cNvPr id="12344" name="Line 49"/>
                <p:cNvSpPr>
                  <a:spLocks noChangeShapeType="1"/>
                </p:cNvSpPr>
                <p:nvPr/>
              </p:nvSpPr>
              <p:spPr bwMode="auto">
                <a:xfrm>
                  <a:off x="3555" y="2412"/>
                  <a:ext cx="0" cy="5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5" name="Line 50"/>
                <p:cNvSpPr>
                  <a:spLocks noChangeShapeType="1"/>
                </p:cNvSpPr>
                <p:nvPr/>
              </p:nvSpPr>
              <p:spPr bwMode="auto">
                <a:xfrm>
                  <a:off x="3555" y="2489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6" name="Line 51"/>
                <p:cNvSpPr>
                  <a:spLocks noChangeShapeType="1"/>
                </p:cNvSpPr>
                <p:nvPr/>
              </p:nvSpPr>
              <p:spPr bwMode="auto">
                <a:xfrm>
                  <a:off x="3555" y="255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7" name="Line 52"/>
                <p:cNvSpPr>
                  <a:spLocks noChangeShapeType="1"/>
                </p:cNvSpPr>
                <p:nvPr/>
              </p:nvSpPr>
              <p:spPr bwMode="auto">
                <a:xfrm>
                  <a:off x="3555" y="2621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8" name="Line 53"/>
                <p:cNvSpPr>
                  <a:spLocks noChangeShapeType="1"/>
                </p:cNvSpPr>
                <p:nvPr/>
              </p:nvSpPr>
              <p:spPr bwMode="auto">
                <a:xfrm>
                  <a:off x="3555" y="2692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9" name="Line 54"/>
                <p:cNvSpPr>
                  <a:spLocks noChangeShapeType="1"/>
                </p:cNvSpPr>
                <p:nvPr/>
              </p:nvSpPr>
              <p:spPr bwMode="auto">
                <a:xfrm>
                  <a:off x="3555" y="2760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0" name="Line 55"/>
                <p:cNvSpPr>
                  <a:spLocks noChangeShapeType="1"/>
                </p:cNvSpPr>
                <p:nvPr/>
              </p:nvSpPr>
              <p:spPr bwMode="auto">
                <a:xfrm>
                  <a:off x="3555" y="2824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1" name="Line 56"/>
                <p:cNvSpPr>
                  <a:spLocks noChangeShapeType="1"/>
                </p:cNvSpPr>
                <p:nvPr/>
              </p:nvSpPr>
              <p:spPr bwMode="auto">
                <a:xfrm>
                  <a:off x="3554" y="2893"/>
                  <a:ext cx="0" cy="3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35" name="Group 58"/>
              <p:cNvGrpSpPr>
                <a:grpSpLocks/>
              </p:cNvGrpSpPr>
              <p:nvPr/>
            </p:nvGrpSpPr>
            <p:grpSpPr bwMode="auto">
              <a:xfrm>
                <a:off x="3772" y="2410"/>
                <a:ext cx="1" cy="518"/>
                <a:chOff x="3554" y="2412"/>
                <a:chExt cx="1" cy="518"/>
              </a:xfrm>
            </p:grpSpPr>
            <p:sp>
              <p:nvSpPr>
                <p:cNvPr id="12336" name="Line 59"/>
                <p:cNvSpPr>
                  <a:spLocks noChangeShapeType="1"/>
                </p:cNvSpPr>
                <p:nvPr/>
              </p:nvSpPr>
              <p:spPr bwMode="auto">
                <a:xfrm>
                  <a:off x="3555" y="2412"/>
                  <a:ext cx="0" cy="5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7" name="Line 60"/>
                <p:cNvSpPr>
                  <a:spLocks noChangeShapeType="1"/>
                </p:cNvSpPr>
                <p:nvPr/>
              </p:nvSpPr>
              <p:spPr bwMode="auto">
                <a:xfrm>
                  <a:off x="3555" y="2489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8" name="Line 61"/>
                <p:cNvSpPr>
                  <a:spLocks noChangeShapeType="1"/>
                </p:cNvSpPr>
                <p:nvPr/>
              </p:nvSpPr>
              <p:spPr bwMode="auto">
                <a:xfrm>
                  <a:off x="3555" y="255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9" name="Line 62"/>
                <p:cNvSpPr>
                  <a:spLocks noChangeShapeType="1"/>
                </p:cNvSpPr>
                <p:nvPr/>
              </p:nvSpPr>
              <p:spPr bwMode="auto">
                <a:xfrm>
                  <a:off x="3555" y="2621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0" name="Line 63"/>
                <p:cNvSpPr>
                  <a:spLocks noChangeShapeType="1"/>
                </p:cNvSpPr>
                <p:nvPr/>
              </p:nvSpPr>
              <p:spPr bwMode="auto">
                <a:xfrm>
                  <a:off x="3555" y="2692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1" name="Line 64"/>
                <p:cNvSpPr>
                  <a:spLocks noChangeShapeType="1"/>
                </p:cNvSpPr>
                <p:nvPr/>
              </p:nvSpPr>
              <p:spPr bwMode="auto">
                <a:xfrm>
                  <a:off x="3555" y="2760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2" name="Line 65"/>
                <p:cNvSpPr>
                  <a:spLocks noChangeShapeType="1"/>
                </p:cNvSpPr>
                <p:nvPr/>
              </p:nvSpPr>
              <p:spPr bwMode="auto">
                <a:xfrm>
                  <a:off x="3555" y="2824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3" name="Line 66"/>
                <p:cNvSpPr>
                  <a:spLocks noChangeShapeType="1"/>
                </p:cNvSpPr>
                <p:nvPr/>
              </p:nvSpPr>
              <p:spPr bwMode="auto">
                <a:xfrm>
                  <a:off x="3554" y="2893"/>
                  <a:ext cx="0" cy="3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301" name="Group 95"/>
            <p:cNvGrpSpPr>
              <a:grpSpLocks/>
            </p:cNvGrpSpPr>
            <p:nvPr/>
          </p:nvGrpSpPr>
          <p:grpSpPr bwMode="auto">
            <a:xfrm>
              <a:off x="3038" y="3265"/>
              <a:ext cx="1278" cy="460"/>
              <a:chOff x="3038" y="3265"/>
              <a:chExt cx="1278" cy="460"/>
            </a:xfrm>
          </p:grpSpPr>
          <p:sp>
            <p:nvSpPr>
              <p:cNvPr id="12302" name="Oval 67"/>
              <p:cNvSpPr>
                <a:spLocks noChangeArrowheads="1"/>
              </p:cNvSpPr>
              <p:nvPr/>
            </p:nvSpPr>
            <p:spPr bwMode="auto">
              <a:xfrm>
                <a:off x="3557" y="3377"/>
                <a:ext cx="219" cy="21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Oval 68"/>
              <p:cNvSpPr>
                <a:spLocks noChangeArrowheads="1"/>
              </p:cNvSpPr>
              <p:nvPr/>
            </p:nvSpPr>
            <p:spPr bwMode="auto">
              <a:xfrm>
                <a:off x="3515" y="3333"/>
                <a:ext cx="309" cy="30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Freeform 69"/>
              <p:cNvSpPr>
                <a:spLocks/>
              </p:cNvSpPr>
              <p:nvPr/>
            </p:nvSpPr>
            <p:spPr bwMode="auto">
              <a:xfrm>
                <a:off x="3038" y="3556"/>
                <a:ext cx="1278" cy="166"/>
              </a:xfrm>
              <a:custGeom>
                <a:avLst/>
                <a:gdLst>
                  <a:gd name="T0" fmla="*/ 300 w 1278"/>
                  <a:gd name="T1" fmla="*/ 4 h 166"/>
                  <a:gd name="T2" fmla="*/ 2 w 1278"/>
                  <a:gd name="T3" fmla="*/ 0 h 166"/>
                  <a:gd name="T4" fmla="*/ 0 w 1278"/>
                  <a:gd name="T5" fmla="*/ 166 h 166"/>
                  <a:gd name="T6" fmla="*/ 1278 w 1278"/>
                  <a:gd name="T7" fmla="*/ 164 h 166"/>
                  <a:gd name="T8" fmla="*/ 1278 w 1278"/>
                  <a:gd name="T9" fmla="*/ 4 h 166"/>
                  <a:gd name="T10" fmla="*/ 982 w 1278"/>
                  <a:gd name="T11" fmla="*/ 6 h 1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8"/>
                  <a:gd name="T19" fmla="*/ 0 h 166"/>
                  <a:gd name="T20" fmla="*/ 1278 w 1278"/>
                  <a:gd name="T21" fmla="*/ 166 h 1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8" h="166">
                    <a:moveTo>
                      <a:pt x="300" y="4"/>
                    </a:moveTo>
                    <a:lnTo>
                      <a:pt x="2" y="0"/>
                    </a:lnTo>
                    <a:lnTo>
                      <a:pt x="0" y="166"/>
                    </a:lnTo>
                    <a:lnTo>
                      <a:pt x="1278" y="164"/>
                    </a:lnTo>
                    <a:lnTo>
                      <a:pt x="1278" y="4"/>
                    </a:lnTo>
                    <a:lnTo>
                      <a:pt x="982" y="6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Arc 70"/>
              <p:cNvSpPr>
                <a:spLocks/>
              </p:cNvSpPr>
              <p:nvPr/>
            </p:nvSpPr>
            <p:spPr bwMode="auto">
              <a:xfrm rot="-5400000">
                <a:off x="3559" y="3154"/>
                <a:ext cx="218" cy="439"/>
              </a:xfrm>
              <a:custGeom>
                <a:avLst/>
                <a:gdLst>
                  <a:gd name="T0" fmla="*/ 0 w 21600"/>
                  <a:gd name="T1" fmla="*/ 0 h 43199"/>
                  <a:gd name="T2" fmla="*/ 2 w 21600"/>
                  <a:gd name="T3" fmla="*/ 439 h 43199"/>
                  <a:gd name="T4" fmla="*/ 0 w 21600"/>
                  <a:gd name="T5" fmla="*/ 22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0"/>
                      <a:pt x="12052" y="43087"/>
                      <a:pt x="20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0"/>
                      <a:pt x="12052" y="43087"/>
                      <a:pt x="20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Arc 71"/>
              <p:cNvSpPr>
                <a:spLocks/>
              </p:cNvSpPr>
              <p:nvPr/>
            </p:nvSpPr>
            <p:spPr bwMode="auto">
              <a:xfrm rot="10800000">
                <a:off x="3888" y="3471"/>
                <a:ext cx="132" cy="90"/>
              </a:xfrm>
              <a:custGeom>
                <a:avLst/>
                <a:gdLst>
                  <a:gd name="T0" fmla="*/ 0 w 23679"/>
                  <a:gd name="T1" fmla="*/ 0 h 21963"/>
                  <a:gd name="T2" fmla="*/ 132 w 23679"/>
                  <a:gd name="T3" fmla="*/ 90 h 21963"/>
                  <a:gd name="T4" fmla="*/ 12 w 23679"/>
                  <a:gd name="T5" fmla="*/ 89 h 21963"/>
                  <a:gd name="T6" fmla="*/ 0 60000 65536"/>
                  <a:gd name="T7" fmla="*/ 0 60000 65536"/>
                  <a:gd name="T8" fmla="*/ 0 60000 65536"/>
                  <a:gd name="T9" fmla="*/ 0 w 23679"/>
                  <a:gd name="T10" fmla="*/ 0 h 21963"/>
                  <a:gd name="T11" fmla="*/ 23679 w 23679"/>
                  <a:gd name="T12" fmla="*/ 21963 h 219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79" h="21963" fill="none" extrusionOk="0">
                    <a:moveTo>
                      <a:pt x="0" y="100"/>
                    </a:moveTo>
                    <a:cubicBezTo>
                      <a:pt x="691" y="33"/>
                      <a:pt x="1384" y="-1"/>
                      <a:pt x="2079" y="0"/>
                    </a:cubicBezTo>
                    <a:cubicBezTo>
                      <a:pt x="14008" y="0"/>
                      <a:pt x="23679" y="9670"/>
                      <a:pt x="23679" y="21600"/>
                    </a:cubicBezTo>
                    <a:cubicBezTo>
                      <a:pt x="23679" y="21721"/>
                      <a:pt x="23677" y="21842"/>
                      <a:pt x="23675" y="21962"/>
                    </a:cubicBezTo>
                  </a:path>
                  <a:path w="23679" h="21963" stroke="0" extrusionOk="0">
                    <a:moveTo>
                      <a:pt x="0" y="100"/>
                    </a:moveTo>
                    <a:cubicBezTo>
                      <a:pt x="691" y="33"/>
                      <a:pt x="1384" y="-1"/>
                      <a:pt x="2079" y="0"/>
                    </a:cubicBezTo>
                    <a:cubicBezTo>
                      <a:pt x="14008" y="0"/>
                      <a:pt x="23679" y="9670"/>
                      <a:pt x="23679" y="21600"/>
                    </a:cubicBezTo>
                    <a:cubicBezTo>
                      <a:pt x="23679" y="21721"/>
                      <a:pt x="23677" y="21842"/>
                      <a:pt x="23675" y="21962"/>
                    </a:cubicBezTo>
                    <a:lnTo>
                      <a:pt x="207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Arc 72"/>
              <p:cNvSpPr>
                <a:spLocks/>
              </p:cNvSpPr>
              <p:nvPr/>
            </p:nvSpPr>
            <p:spPr bwMode="auto">
              <a:xfrm rot="10800000" flipH="1">
                <a:off x="3314" y="3469"/>
                <a:ext cx="132" cy="90"/>
              </a:xfrm>
              <a:custGeom>
                <a:avLst/>
                <a:gdLst>
                  <a:gd name="T0" fmla="*/ 0 w 23679"/>
                  <a:gd name="T1" fmla="*/ 0 h 21963"/>
                  <a:gd name="T2" fmla="*/ 132 w 23679"/>
                  <a:gd name="T3" fmla="*/ 90 h 21963"/>
                  <a:gd name="T4" fmla="*/ 12 w 23679"/>
                  <a:gd name="T5" fmla="*/ 89 h 21963"/>
                  <a:gd name="T6" fmla="*/ 0 60000 65536"/>
                  <a:gd name="T7" fmla="*/ 0 60000 65536"/>
                  <a:gd name="T8" fmla="*/ 0 60000 65536"/>
                  <a:gd name="T9" fmla="*/ 0 w 23679"/>
                  <a:gd name="T10" fmla="*/ 0 h 21963"/>
                  <a:gd name="T11" fmla="*/ 23679 w 23679"/>
                  <a:gd name="T12" fmla="*/ 21963 h 219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79" h="21963" fill="none" extrusionOk="0">
                    <a:moveTo>
                      <a:pt x="0" y="100"/>
                    </a:moveTo>
                    <a:cubicBezTo>
                      <a:pt x="691" y="33"/>
                      <a:pt x="1384" y="-1"/>
                      <a:pt x="2079" y="0"/>
                    </a:cubicBezTo>
                    <a:cubicBezTo>
                      <a:pt x="14008" y="0"/>
                      <a:pt x="23679" y="9670"/>
                      <a:pt x="23679" y="21600"/>
                    </a:cubicBezTo>
                    <a:cubicBezTo>
                      <a:pt x="23679" y="21721"/>
                      <a:pt x="23677" y="21842"/>
                      <a:pt x="23675" y="21962"/>
                    </a:cubicBezTo>
                  </a:path>
                  <a:path w="23679" h="21963" stroke="0" extrusionOk="0">
                    <a:moveTo>
                      <a:pt x="0" y="100"/>
                    </a:moveTo>
                    <a:cubicBezTo>
                      <a:pt x="691" y="33"/>
                      <a:pt x="1384" y="-1"/>
                      <a:pt x="2079" y="0"/>
                    </a:cubicBezTo>
                    <a:cubicBezTo>
                      <a:pt x="14008" y="0"/>
                      <a:pt x="23679" y="9670"/>
                      <a:pt x="23679" y="21600"/>
                    </a:cubicBezTo>
                    <a:cubicBezTo>
                      <a:pt x="23679" y="21721"/>
                      <a:pt x="23677" y="21842"/>
                      <a:pt x="23675" y="21962"/>
                    </a:cubicBezTo>
                    <a:lnTo>
                      <a:pt x="207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08" name="Group 86"/>
              <p:cNvGrpSpPr>
                <a:grpSpLocks/>
              </p:cNvGrpSpPr>
              <p:nvPr/>
            </p:nvGrpSpPr>
            <p:grpSpPr bwMode="auto">
              <a:xfrm>
                <a:off x="3177" y="3558"/>
                <a:ext cx="0" cy="165"/>
                <a:chOff x="3177" y="3558"/>
                <a:chExt cx="0" cy="165"/>
              </a:xfrm>
            </p:grpSpPr>
            <p:sp>
              <p:nvSpPr>
                <p:cNvPr id="12321" name="Line 74"/>
                <p:cNvSpPr>
                  <a:spLocks noChangeShapeType="1"/>
                </p:cNvSpPr>
                <p:nvPr/>
              </p:nvSpPr>
              <p:spPr bwMode="auto">
                <a:xfrm>
                  <a:off x="3177" y="3558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22" name="Line 75"/>
                <p:cNvSpPr>
                  <a:spLocks noChangeShapeType="1"/>
                </p:cNvSpPr>
                <p:nvPr/>
              </p:nvSpPr>
              <p:spPr bwMode="auto">
                <a:xfrm>
                  <a:off x="3177" y="3613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23" name="Line 76"/>
                <p:cNvSpPr>
                  <a:spLocks noChangeShapeType="1"/>
                </p:cNvSpPr>
                <p:nvPr/>
              </p:nvSpPr>
              <p:spPr bwMode="auto">
                <a:xfrm>
                  <a:off x="3177" y="3681"/>
                  <a:ext cx="0" cy="4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09" name="Group 85"/>
              <p:cNvGrpSpPr>
                <a:grpSpLocks/>
              </p:cNvGrpSpPr>
              <p:nvPr/>
            </p:nvGrpSpPr>
            <p:grpSpPr bwMode="auto">
              <a:xfrm>
                <a:off x="3337" y="3560"/>
                <a:ext cx="0" cy="165"/>
                <a:chOff x="3337" y="3560"/>
                <a:chExt cx="0" cy="165"/>
              </a:xfrm>
            </p:grpSpPr>
            <p:sp>
              <p:nvSpPr>
                <p:cNvPr id="12318" name="Line 82"/>
                <p:cNvSpPr>
                  <a:spLocks noChangeShapeType="1"/>
                </p:cNvSpPr>
                <p:nvPr/>
              </p:nvSpPr>
              <p:spPr bwMode="auto">
                <a:xfrm>
                  <a:off x="3337" y="3560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9" name="Line 83"/>
                <p:cNvSpPr>
                  <a:spLocks noChangeShapeType="1"/>
                </p:cNvSpPr>
                <p:nvPr/>
              </p:nvSpPr>
              <p:spPr bwMode="auto">
                <a:xfrm>
                  <a:off x="3337" y="3615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20" name="Line 84"/>
                <p:cNvSpPr>
                  <a:spLocks noChangeShapeType="1"/>
                </p:cNvSpPr>
                <p:nvPr/>
              </p:nvSpPr>
              <p:spPr bwMode="auto">
                <a:xfrm>
                  <a:off x="3337" y="3683"/>
                  <a:ext cx="0" cy="4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10" name="Group 87"/>
              <p:cNvGrpSpPr>
                <a:grpSpLocks/>
              </p:cNvGrpSpPr>
              <p:nvPr/>
            </p:nvGrpSpPr>
            <p:grpSpPr bwMode="auto">
              <a:xfrm>
                <a:off x="4019" y="3558"/>
                <a:ext cx="0" cy="165"/>
                <a:chOff x="3177" y="3558"/>
                <a:chExt cx="0" cy="165"/>
              </a:xfrm>
            </p:grpSpPr>
            <p:sp>
              <p:nvSpPr>
                <p:cNvPr id="12315" name="Line 88"/>
                <p:cNvSpPr>
                  <a:spLocks noChangeShapeType="1"/>
                </p:cNvSpPr>
                <p:nvPr/>
              </p:nvSpPr>
              <p:spPr bwMode="auto">
                <a:xfrm>
                  <a:off x="3177" y="3558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6" name="Line 89"/>
                <p:cNvSpPr>
                  <a:spLocks noChangeShapeType="1"/>
                </p:cNvSpPr>
                <p:nvPr/>
              </p:nvSpPr>
              <p:spPr bwMode="auto">
                <a:xfrm>
                  <a:off x="3177" y="3613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7" name="Line 90"/>
                <p:cNvSpPr>
                  <a:spLocks noChangeShapeType="1"/>
                </p:cNvSpPr>
                <p:nvPr/>
              </p:nvSpPr>
              <p:spPr bwMode="auto">
                <a:xfrm>
                  <a:off x="3177" y="3681"/>
                  <a:ext cx="0" cy="4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11" name="Group 91"/>
              <p:cNvGrpSpPr>
                <a:grpSpLocks/>
              </p:cNvGrpSpPr>
              <p:nvPr/>
            </p:nvGrpSpPr>
            <p:grpSpPr bwMode="auto">
              <a:xfrm>
                <a:off x="4181" y="3558"/>
                <a:ext cx="0" cy="165"/>
                <a:chOff x="3177" y="3558"/>
                <a:chExt cx="0" cy="165"/>
              </a:xfrm>
            </p:grpSpPr>
            <p:sp>
              <p:nvSpPr>
                <p:cNvPr id="12312" name="Line 92"/>
                <p:cNvSpPr>
                  <a:spLocks noChangeShapeType="1"/>
                </p:cNvSpPr>
                <p:nvPr/>
              </p:nvSpPr>
              <p:spPr bwMode="auto">
                <a:xfrm>
                  <a:off x="3177" y="3558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3" name="Line 93"/>
                <p:cNvSpPr>
                  <a:spLocks noChangeShapeType="1"/>
                </p:cNvSpPr>
                <p:nvPr/>
              </p:nvSpPr>
              <p:spPr bwMode="auto">
                <a:xfrm>
                  <a:off x="3177" y="3613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4" name="Line 94"/>
                <p:cNvSpPr>
                  <a:spLocks noChangeShapeType="1"/>
                </p:cNvSpPr>
                <p:nvPr/>
              </p:nvSpPr>
              <p:spPr bwMode="auto">
                <a:xfrm>
                  <a:off x="3177" y="3681"/>
                  <a:ext cx="0" cy="4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7" grpId="0" animBg="1"/>
      <p:bldP spid="1126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square-std-600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86050" y="4175125"/>
            <a:ext cx="6096000" cy="2170113"/>
          </a:xfrm>
          <a:effectLst>
            <a:outerShdw dist="53882" dir="2700000" algn="ctr" rotWithShape="0">
              <a:schemeClr val="folHlink"/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lang="en-US" sz="6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Traditional Drawing Tools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2233613" y="220663"/>
            <a:ext cx="4646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DRAWING  TOOLS</a:t>
            </a:r>
          </a:p>
        </p:txBody>
      </p:sp>
      <p:pic>
        <p:nvPicPr>
          <p:cNvPr id="14339" name="Picture 7" descr="drafting 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3175" y="1143000"/>
            <a:ext cx="40386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736600" y="5783263"/>
            <a:ext cx="37625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Drawing Board</a:t>
            </a:r>
          </a:p>
          <a:p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5321300" y="5757863"/>
            <a:ext cx="30828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Mini Drafter</a:t>
            </a: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2233613" y="220663"/>
            <a:ext cx="4646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DRAWING  TOOLS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rcRect t="8115" r="2209"/>
          <a:stretch>
            <a:fillRect/>
          </a:stretch>
        </p:blipFill>
        <p:spPr bwMode="auto">
          <a:xfrm>
            <a:off x="786688" y="1917700"/>
            <a:ext cx="33662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ini drafte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866" y="1869276"/>
            <a:ext cx="4013034" cy="281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TSQUAR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AF6"/>
              </a:clrFrom>
              <a:clrTo>
                <a:srgbClr val="FFFAF6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>
            <a:off x="600075" y="1095375"/>
            <a:ext cx="3205163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736600" y="5783263"/>
            <a:ext cx="2621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T-Square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5575300" y="5783263"/>
            <a:ext cx="2595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Triangles</a:t>
            </a: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2233613" y="220663"/>
            <a:ext cx="4646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DRAWING  TOOLS</a:t>
            </a:r>
          </a:p>
        </p:txBody>
      </p:sp>
      <p:pic>
        <p:nvPicPr>
          <p:cNvPr id="15366" name="Picture 11" descr="701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4752975" y="1752600"/>
            <a:ext cx="395922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710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600075" y="1784350"/>
            <a:ext cx="34274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508000" y="5783263"/>
            <a:ext cx="37753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</a:t>
            </a: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Adhesive Tape</a:t>
            </a: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5575300" y="5783263"/>
            <a:ext cx="2185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</a:t>
            </a: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Pencils</a:t>
            </a:r>
          </a:p>
        </p:txBody>
      </p:sp>
      <p:pic>
        <p:nvPicPr>
          <p:cNvPr id="16389" name="Picture 10" descr="708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4581525" y="1409700"/>
            <a:ext cx="4067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7129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4933950" y="4048125"/>
            <a:ext cx="352901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5360988" y="2917825"/>
            <a:ext cx="314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2H or HB for thick line</a:t>
            </a:r>
          </a:p>
        </p:txBody>
      </p:sp>
      <p:sp>
        <p:nvSpPr>
          <p:cNvPr id="16392" name="Rectangle 13"/>
          <p:cNvSpPr>
            <a:spLocks noChangeArrowheads="1"/>
          </p:cNvSpPr>
          <p:nvPr/>
        </p:nvSpPr>
        <p:spPr bwMode="auto">
          <a:xfrm>
            <a:off x="5360988" y="3346450"/>
            <a:ext cx="215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4H for thin line</a:t>
            </a:r>
          </a:p>
        </p:txBody>
      </p:sp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2233613" y="220663"/>
            <a:ext cx="4646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DRAWING  TOOLS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206500" y="5783263"/>
            <a:ext cx="2569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Protector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5702300" y="5783263"/>
            <a:ext cx="18517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Scale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2233613" y="220663"/>
            <a:ext cx="4646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DRAWING  TOOLS</a:t>
            </a:r>
          </a:p>
        </p:txBody>
      </p:sp>
      <p:pic>
        <p:nvPicPr>
          <p:cNvPr id="10" name="Picture 9" descr="C:\Users\admin\Desktop\SPP\1529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1966794"/>
            <a:ext cx="3429000" cy="330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admin\Desktop\SPP\CivilEngScale-01.jpg"/>
          <p:cNvPicPr/>
          <p:nvPr/>
        </p:nvPicPr>
        <p:blipFill>
          <a:blip r:embed="rId3" cstate="print"/>
          <a:srcRect l="7223" t="3960" r="11030" b="11871"/>
          <a:stretch>
            <a:fillRect/>
          </a:stretch>
        </p:blipFill>
        <p:spPr bwMode="auto">
          <a:xfrm>
            <a:off x="4292600" y="2349500"/>
            <a:ext cx="42291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765175" y="5783263"/>
            <a:ext cx="3185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Roller Scale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213350" y="5783263"/>
            <a:ext cx="3647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10. French curve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2233613" y="220663"/>
            <a:ext cx="4646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DRAWING  TOOLS</a:t>
            </a:r>
          </a:p>
        </p:txBody>
      </p:sp>
      <p:pic>
        <p:nvPicPr>
          <p:cNvPr id="7" name="Picture 6" descr="C:\Users\admin\Desktop\SPP\Rolling_parallel_rule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2209126"/>
            <a:ext cx="5275262" cy="231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admin\Desktop\SPP\P16-FRENCH-CURVE2-744x27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400" y="3322690"/>
            <a:ext cx="4141419" cy="201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765175" y="5783263"/>
            <a:ext cx="32111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11. </a:t>
            </a: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Sandpaper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556250" y="5783263"/>
            <a:ext cx="29033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12. </a:t>
            </a: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Compass</a:t>
            </a:r>
          </a:p>
        </p:txBody>
      </p:sp>
      <p:pic>
        <p:nvPicPr>
          <p:cNvPr id="17412" name="Picture 10" descr="sandpaper - 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075" y="1327150"/>
            <a:ext cx="2724150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55483-1009-3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076325"/>
            <a:ext cx="3074987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2233613" y="220663"/>
            <a:ext cx="4646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DRAWING  TOOLS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593725" y="5783263"/>
            <a:ext cx="3698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13. </a:t>
            </a: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Pencil Eraser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994275" y="5783263"/>
            <a:ext cx="39292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14. </a:t>
            </a: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Erasing Shield</a:t>
            </a:r>
          </a:p>
        </p:txBody>
      </p:sp>
      <p:pic>
        <p:nvPicPr>
          <p:cNvPr id="18436" name="Picture 7" descr="727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6000" contrast="12000"/>
          </a:blip>
          <a:srcRect/>
          <a:stretch>
            <a:fillRect/>
          </a:stretch>
        </p:blipFill>
        <p:spPr bwMode="auto">
          <a:xfrm>
            <a:off x="1539875" y="1763713"/>
            <a:ext cx="1512888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7269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5653088" y="1698625"/>
            <a:ext cx="2301875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2233613" y="220663"/>
            <a:ext cx="4646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DRAWING  TOOLS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3525838" y="193675"/>
            <a:ext cx="2073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Arial" charset="0"/>
                <a:cs typeface="Arial" charset="0"/>
              </a:rPr>
              <a:t>TOPICS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003300" y="3084513"/>
            <a:ext cx="5969001" cy="615950"/>
            <a:chOff x="632" y="1983"/>
            <a:chExt cx="3760" cy="388"/>
          </a:xfrm>
        </p:grpSpPr>
        <p:sp>
          <p:nvSpPr>
            <p:cNvPr id="4110" name="Text Box 17"/>
            <p:cNvSpPr txBox="1">
              <a:spLocks noChangeArrowheads="1"/>
            </p:cNvSpPr>
            <p:nvPr/>
          </p:nvSpPr>
          <p:spPr bwMode="auto">
            <a:xfrm>
              <a:off x="1033" y="1983"/>
              <a:ext cx="3359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400" dirty="0">
                  <a:latin typeface="Arial" charset="0"/>
                  <a:cs typeface="Arial" charset="0"/>
                </a:rPr>
                <a:t>Traditional Drawing Tools</a:t>
              </a:r>
            </a:p>
          </p:txBody>
        </p:sp>
        <p:sp>
          <p:nvSpPr>
            <p:cNvPr id="76818" name="Rectangle 18"/>
            <p:cNvSpPr>
              <a:spLocks noChangeArrowheads="1"/>
            </p:cNvSpPr>
            <p:nvPr/>
          </p:nvSpPr>
          <p:spPr bwMode="auto">
            <a:xfrm>
              <a:off x="632" y="2121"/>
              <a:ext cx="166" cy="16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016000" y="4783138"/>
            <a:ext cx="6334125" cy="609600"/>
            <a:chOff x="632" y="2597"/>
            <a:chExt cx="3990" cy="384"/>
          </a:xfrm>
        </p:grpSpPr>
        <p:sp>
          <p:nvSpPr>
            <p:cNvPr id="4108" name="Text Box 19"/>
            <p:cNvSpPr txBox="1">
              <a:spLocks noChangeArrowheads="1"/>
            </p:cNvSpPr>
            <p:nvPr/>
          </p:nvSpPr>
          <p:spPr bwMode="auto">
            <a:xfrm>
              <a:off x="1043" y="2597"/>
              <a:ext cx="357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400" dirty="0">
                  <a:latin typeface="Arial" charset="0"/>
                  <a:cs typeface="Arial" charset="0"/>
                </a:rPr>
                <a:t>Orthographic projection</a:t>
              </a:r>
            </a:p>
          </p:txBody>
        </p:sp>
        <p:sp>
          <p:nvSpPr>
            <p:cNvPr id="76820" name="Rectangle 20"/>
            <p:cNvSpPr>
              <a:spLocks noChangeArrowheads="1"/>
            </p:cNvSpPr>
            <p:nvPr/>
          </p:nvSpPr>
          <p:spPr bwMode="auto">
            <a:xfrm>
              <a:off x="632" y="2733"/>
              <a:ext cx="166" cy="16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1001713" y="1276350"/>
            <a:ext cx="5289550" cy="609600"/>
            <a:chOff x="631" y="804"/>
            <a:chExt cx="3332" cy="384"/>
          </a:xfrm>
        </p:grpSpPr>
        <p:sp>
          <p:nvSpPr>
            <p:cNvPr id="4106" name="Text Box 8"/>
            <p:cNvSpPr txBox="1">
              <a:spLocks noChangeArrowheads="1"/>
            </p:cNvSpPr>
            <p:nvPr/>
          </p:nvSpPr>
          <p:spPr bwMode="auto">
            <a:xfrm>
              <a:off x="1043" y="804"/>
              <a:ext cx="29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400">
                  <a:latin typeface="Arial" charset="0"/>
                  <a:cs typeface="Arial" charset="0"/>
                </a:rPr>
                <a:t>Graphics language</a:t>
              </a:r>
            </a:p>
          </p:txBody>
        </p:sp>
        <p:sp>
          <p:nvSpPr>
            <p:cNvPr id="76809" name="Rectangle 9"/>
            <p:cNvSpPr>
              <a:spLocks noChangeArrowheads="1"/>
            </p:cNvSpPr>
            <p:nvPr/>
          </p:nvSpPr>
          <p:spPr bwMode="auto">
            <a:xfrm>
              <a:off x="631" y="934"/>
              <a:ext cx="166" cy="16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996950" y="2222500"/>
            <a:ext cx="5654675" cy="615950"/>
            <a:chOff x="628" y="1400"/>
            <a:chExt cx="3562" cy="388"/>
          </a:xfrm>
        </p:grpSpPr>
        <p:sp>
          <p:nvSpPr>
            <p:cNvPr id="4104" name="Text Box 40"/>
            <p:cNvSpPr txBox="1">
              <a:spLocks noChangeArrowheads="1"/>
            </p:cNvSpPr>
            <p:nvPr/>
          </p:nvSpPr>
          <p:spPr bwMode="auto">
            <a:xfrm>
              <a:off x="1034" y="1400"/>
              <a:ext cx="315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400" dirty="0">
                  <a:latin typeface="Arial" charset="0"/>
                  <a:cs typeface="Arial" charset="0"/>
                </a:rPr>
                <a:t>Engineering </a:t>
              </a:r>
              <a:r>
                <a:rPr lang="en-US" sz="3400" dirty="0" smtClean="0">
                  <a:latin typeface="Arial" charset="0"/>
                  <a:cs typeface="Arial" charset="0"/>
                </a:rPr>
                <a:t>drawing</a:t>
              </a:r>
            </a:p>
          </p:txBody>
        </p:sp>
        <p:sp>
          <p:nvSpPr>
            <p:cNvPr id="76841" name="Rectangle 41"/>
            <p:cNvSpPr>
              <a:spLocks noChangeArrowheads="1"/>
            </p:cNvSpPr>
            <p:nvPr/>
          </p:nvSpPr>
          <p:spPr bwMode="auto">
            <a:xfrm>
              <a:off x="628" y="1530"/>
              <a:ext cx="166" cy="16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3" name="Rectangle 47"/>
          <p:cNvSpPr>
            <a:spLocks noChangeArrowheads="1"/>
          </p:cNvSpPr>
          <p:nvPr/>
        </p:nvSpPr>
        <p:spPr bwMode="auto">
          <a:xfrm>
            <a:off x="141288" y="957263"/>
            <a:ext cx="8851900" cy="539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1016000" y="3957638"/>
            <a:ext cx="6334125" cy="609600"/>
            <a:chOff x="632" y="2597"/>
            <a:chExt cx="3990" cy="384"/>
          </a:xfrm>
        </p:grpSpPr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1043" y="2597"/>
              <a:ext cx="357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400" dirty="0">
                  <a:latin typeface="Arial" charset="0"/>
                  <a:cs typeface="Arial" charset="0"/>
                </a:rPr>
                <a:t>Orthographic projection</a:t>
              </a: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632" y="2733"/>
              <a:ext cx="166" cy="16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412750" y="5783263"/>
            <a:ext cx="41857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15. </a:t>
            </a: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Circle Template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032375" y="5783263"/>
            <a:ext cx="35702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16. Drawing Clip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460" name="Picture 8" descr="55475-OF3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95425"/>
            <a:ext cx="2857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2233613" y="220663"/>
            <a:ext cx="4646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DRAWING  TOOLS</a:t>
            </a:r>
          </a:p>
        </p:txBody>
      </p:sp>
      <p:pic>
        <p:nvPicPr>
          <p:cNvPr id="7" name="Picture 6" descr="C:\Users\admin\Desktop\SPP\22733-1004-1-2ww-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4201" y="1735714"/>
            <a:ext cx="3937000" cy="293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717550" y="5783263"/>
            <a:ext cx="31085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17. </a:t>
            </a: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Sharpener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060950" y="5783263"/>
            <a:ext cx="3467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18. </a:t>
            </a: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Clean paper</a:t>
            </a:r>
          </a:p>
        </p:txBody>
      </p:sp>
      <p:pic>
        <p:nvPicPr>
          <p:cNvPr id="20484" name="Picture 7" descr="726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2238375"/>
            <a:ext cx="15684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809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3400425"/>
            <a:ext cx="1506538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paper-17_lg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 l="8208" t="7851" r="7642" b="9123"/>
          <a:stretch>
            <a:fillRect/>
          </a:stretch>
        </p:blipFill>
        <p:spPr bwMode="auto">
          <a:xfrm>
            <a:off x="5178425" y="1317625"/>
            <a:ext cx="3175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2233613" y="220663"/>
            <a:ext cx="4646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DRAWING  TOOLS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7125" y="2206625"/>
            <a:ext cx="4995863" cy="2441575"/>
          </a:xfrm>
        </p:spPr>
        <p:txBody>
          <a:bodyPr/>
          <a:lstStyle/>
          <a:p>
            <a:pPr algn="r" eaLnBrk="1" hangingPunct="1"/>
            <a:r>
              <a:rPr lang="en-US" sz="56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PROJECTION METHOD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657475" y="4616450"/>
            <a:ext cx="6486525" cy="79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2676525" y="2185988"/>
            <a:ext cx="6467475" cy="889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09" name="Picture 7" descr="drafting-tools-3"/>
          <p:cNvPicPr>
            <a:picLocks noChangeAspect="1" noChangeArrowheads="1"/>
          </p:cNvPicPr>
          <p:nvPr/>
        </p:nvPicPr>
        <p:blipFill>
          <a:blip r:embed="rId2"/>
          <a:srcRect l="3102"/>
          <a:stretch>
            <a:fillRect/>
          </a:stretch>
        </p:blipFill>
        <p:spPr bwMode="auto">
          <a:xfrm>
            <a:off x="0" y="0"/>
            <a:ext cx="26781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drf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668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631950" y="330200"/>
            <a:ext cx="5881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6699"/>
                </a:solidFill>
                <a:latin typeface="Arial" charset="0"/>
                <a:cs typeface="Arial" charset="0"/>
              </a:rPr>
              <a:t>PROJECTION  THEORY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8813" y="3351213"/>
            <a:ext cx="7724775" cy="1625600"/>
            <a:chOff x="415" y="2111"/>
            <a:chExt cx="4866" cy="1024"/>
          </a:xfrm>
        </p:grpSpPr>
        <p:sp>
          <p:nvSpPr>
            <p:cNvPr id="23560" name="Text Box 4"/>
            <p:cNvSpPr txBox="1">
              <a:spLocks noChangeArrowheads="1"/>
            </p:cNvSpPr>
            <p:nvPr/>
          </p:nvSpPr>
          <p:spPr bwMode="auto">
            <a:xfrm>
              <a:off x="742" y="2111"/>
              <a:ext cx="4539" cy="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2400">
                  <a:latin typeface="Arial" charset="0"/>
                  <a:cs typeface="Arial" charset="0"/>
                </a:rPr>
                <a:t>The projection theory is based on two variables:</a:t>
              </a:r>
            </a:p>
            <a:p>
              <a:pPr>
                <a:lnSpc>
                  <a:spcPct val="140000"/>
                </a:lnSpc>
              </a:pPr>
              <a:r>
                <a:rPr lang="en-US" sz="2400">
                  <a:latin typeface="Arial" charset="0"/>
                  <a:cs typeface="Arial" charset="0"/>
                </a:rPr>
                <a:t>1) </a:t>
              </a:r>
              <a:r>
                <a:rPr lang="en-US" sz="2400">
                  <a:solidFill>
                    <a:srgbClr val="FF0000"/>
                  </a:solidFill>
                  <a:latin typeface="Arial" charset="0"/>
                  <a:cs typeface="Arial" charset="0"/>
                </a:rPr>
                <a:t>Line of sight</a:t>
              </a:r>
            </a:p>
            <a:p>
              <a:pPr>
                <a:lnSpc>
                  <a:spcPct val="140000"/>
                </a:lnSpc>
              </a:pPr>
              <a:r>
                <a:rPr lang="en-US" sz="2400">
                  <a:latin typeface="Arial" charset="0"/>
                  <a:cs typeface="Arial" charset="0"/>
                </a:rPr>
                <a:t>2) </a:t>
              </a:r>
              <a:r>
                <a:rPr lang="en-US" sz="2400">
                  <a:solidFill>
                    <a:srgbClr val="FF0000"/>
                  </a:solidFill>
                  <a:latin typeface="Arial" charset="0"/>
                  <a:cs typeface="Arial" charset="0"/>
                </a:rPr>
                <a:t>Plane of projection</a:t>
              </a:r>
              <a:r>
                <a:rPr lang="en-US" sz="2400">
                  <a:latin typeface="Arial" charset="0"/>
                  <a:cs typeface="Arial" charset="0"/>
                </a:rPr>
                <a:t> (</a:t>
              </a:r>
              <a:r>
                <a:rPr lang="en-US" sz="2400">
                  <a:latin typeface="Arial" charset="0"/>
                </a:rPr>
                <a:t>image plane or picture plane)</a:t>
              </a:r>
              <a:endParaRPr 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28005" name="Rectangle 5"/>
            <p:cNvSpPr>
              <a:spLocks noChangeArrowheads="1"/>
            </p:cNvSpPr>
            <p:nvPr/>
          </p:nvSpPr>
          <p:spPr bwMode="auto">
            <a:xfrm>
              <a:off x="415" y="2245"/>
              <a:ext cx="167" cy="1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CCEC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58813" y="1592263"/>
            <a:ext cx="7875587" cy="1114425"/>
            <a:chOff x="415" y="1003"/>
            <a:chExt cx="4961" cy="702"/>
          </a:xfrm>
        </p:grpSpPr>
        <p:sp>
          <p:nvSpPr>
            <p:cNvPr id="23558" name="Text Box 3"/>
            <p:cNvSpPr txBox="1">
              <a:spLocks noChangeArrowheads="1"/>
            </p:cNvSpPr>
            <p:nvPr/>
          </p:nvSpPr>
          <p:spPr bwMode="auto">
            <a:xfrm>
              <a:off x="742" y="1003"/>
              <a:ext cx="4634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2400">
                  <a:latin typeface="Arial" charset="0"/>
                  <a:cs typeface="Arial" charset="0"/>
                </a:rPr>
                <a:t>The projection theory is used to graphically represent</a:t>
              </a:r>
            </a:p>
            <a:p>
              <a:pPr>
                <a:lnSpc>
                  <a:spcPct val="140000"/>
                </a:lnSpc>
              </a:pPr>
              <a:r>
                <a:rPr lang="en-US" sz="2400">
                  <a:latin typeface="Arial" charset="0"/>
                  <a:cs typeface="Arial" charset="0"/>
                </a:rPr>
                <a:t>3-D objects on 2-D media (paper, computer screen). </a:t>
              </a:r>
            </a:p>
          </p:txBody>
        </p:sp>
        <p:sp>
          <p:nvSpPr>
            <p:cNvPr id="128006" name="Rectangle 6"/>
            <p:cNvSpPr>
              <a:spLocks noChangeArrowheads="1"/>
            </p:cNvSpPr>
            <p:nvPr/>
          </p:nvSpPr>
          <p:spPr bwMode="auto">
            <a:xfrm>
              <a:off x="415" y="1137"/>
              <a:ext cx="167" cy="1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CCEC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238125" y="1133475"/>
            <a:ext cx="8639175" cy="50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006699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4305300" y="4638675"/>
            <a:ext cx="3324225" cy="990600"/>
            <a:chOff x="276" y="2874"/>
            <a:chExt cx="2094" cy="624"/>
          </a:xfrm>
        </p:grpSpPr>
        <p:sp>
          <p:nvSpPr>
            <p:cNvPr id="22572" name="Line 41"/>
            <p:cNvSpPr>
              <a:spLocks noChangeShapeType="1"/>
            </p:cNvSpPr>
            <p:nvPr/>
          </p:nvSpPr>
          <p:spPr bwMode="auto">
            <a:xfrm>
              <a:off x="2064" y="2874"/>
              <a:ext cx="0" cy="4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42"/>
            <p:cNvSpPr>
              <a:spLocks noChangeShapeType="1"/>
            </p:cNvSpPr>
            <p:nvPr/>
          </p:nvSpPr>
          <p:spPr bwMode="auto">
            <a:xfrm>
              <a:off x="276" y="3270"/>
              <a:ext cx="20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43"/>
            <p:cNvSpPr>
              <a:spLocks noChangeShapeType="1"/>
            </p:cNvSpPr>
            <p:nvPr/>
          </p:nvSpPr>
          <p:spPr bwMode="auto">
            <a:xfrm>
              <a:off x="282" y="3264"/>
              <a:ext cx="0" cy="2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44"/>
            <p:cNvSpPr>
              <a:spLocks noChangeShapeType="1"/>
            </p:cNvSpPr>
            <p:nvPr/>
          </p:nvSpPr>
          <p:spPr bwMode="auto">
            <a:xfrm>
              <a:off x="2364" y="3270"/>
              <a:ext cx="0" cy="2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124" name="Rectangle 28"/>
          <p:cNvSpPr>
            <a:spLocks noChangeArrowheads="1"/>
          </p:cNvSpPr>
          <p:nvPr/>
        </p:nvSpPr>
        <p:spPr bwMode="auto">
          <a:xfrm>
            <a:off x="1752600" y="523875"/>
            <a:ext cx="5619750" cy="809625"/>
          </a:xfrm>
          <a:prstGeom prst="rect">
            <a:avLst/>
          </a:prstGeom>
          <a:solidFill>
            <a:srgbClr val="CCFFCC"/>
          </a:solidFill>
          <a:ln w="28575">
            <a:solidFill>
              <a:srgbClr val="006600"/>
            </a:solidFill>
            <a:miter lim="800000"/>
            <a:headEnd/>
            <a:tailEnd/>
          </a:ln>
          <a:effectLst>
            <a:outerShdw dist="99190" dir="3011666" algn="ctr" rotWithShape="0">
              <a:srgbClr val="0066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876425" y="552450"/>
            <a:ext cx="5391150" cy="77152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PROJECTION  METHOD</a:t>
            </a:r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676275" y="2324100"/>
            <a:ext cx="2609850" cy="714375"/>
            <a:chOff x="426" y="1464"/>
            <a:chExt cx="1644" cy="450"/>
          </a:xfrm>
        </p:grpSpPr>
        <p:sp>
          <p:nvSpPr>
            <p:cNvPr id="132120" name="Rectangle 24"/>
            <p:cNvSpPr>
              <a:spLocks noChangeArrowheads="1"/>
            </p:cNvSpPr>
            <p:nvPr/>
          </p:nvSpPr>
          <p:spPr bwMode="auto">
            <a:xfrm>
              <a:off x="426" y="1464"/>
              <a:ext cx="1644" cy="45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FF99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71" name="Text Box 9"/>
            <p:cNvSpPr txBox="1">
              <a:spLocks noChangeArrowheads="1"/>
            </p:cNvSpPr>
            <p:nvPr/>
          </p:nvSpPr>
          <p:spPr bwMode="auto">
            <a:xfrm>
              <a:off x="512" y="1496"/>
              <a:ext cx="14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Perspective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2781300" y="3886200"/>
            <a:ext cx="2076450" cy="666750"/>
            <a:chOff x="1752" y="2448"/>
            <a:chExt cx="1308" cy="420"/>
          </a:xfrm>
        </p:grpSpPr>
        <p:sp>
          <p:nvSpPr>
            <p:cNvPr id="132112" name="Rectangle 16"/>
            <p:cNvSpPr>
              <a:spLocks noChangeArrowheads="1"/>
            </p:cNvSpPr>
            <p:nvPr/>
          </p:nvSpPr>
          <p:spPr bwMode="auto">
            <a:xfrm>
              <a:off x="1752" y="2448"/>
              <a:ext cx="1308" cy="42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FF99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9" name="Text Box 11"/>
            <p:cNvSpPr txBox="1">
              <a:spLocks noChangeArrowheads="1"/>
            </p:cNvSpPr>
            <p:nvPr/>
          </p:nvSpPr>
          <p:spPr bwMode="auto">
            <a:xfrm>
              <a:off x="1904" y="2463"/>
              <a:ext cx="99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Oblique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5657850" y="3886200"/>
            <a:ext cx="2962275" cy="676275"/>
            <a:chOff x="3564" y="2448"/>
            <a:chExt cx="1866" cy="426"/>
          </a:xfrm>
        </p:grpSpPr>
        <p:sp>
          <p:nvSpPr>
            <p:cNvPr id="132113" name="Rectangle 17"/>
            <p:cNvSpPr>
              <a:spLocks noChangeArrowheads="1"/>
            </p:cNvSpPr>
            <p:nvPr/>
          </p:nvSpPr>
          <p:spPr bwMode="auto">
            <a:xfrm>
              <a:off x="3564" y="2448"/>
              <a:ext cx="1866" cy="426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006699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0066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7" name="Text Box 12"/>
            <p:cNvSpPr txBox="1">
              <a:spLocks noChangeArrowheads="1"/>
            </p:cNvSpPr>
            <p:nvPr/>
          </p:nvSpPr>
          <p:spPr bwMode="auto">
            <a:xfrm>
              <a:off x="3704" y="2469"/>
              <a:ext cx="159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66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Orthographic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3000375" y="5624513"/>
            <a:ext cx="2628900" cy="604837"/>
            <a:chOff x="1890" y="3543"/>
            <a:chExt cx="1656" cy="381"/>
          </a:xfrm>
        </p:grpSpPr>
        <p:sp>
          <p:nvSpPr>
            <p:cNvPr id="132121" name="Rectangle 25"/>
            <p:cNvSpPr>
              <a:spLocks noChangeArrowheads="1"/>
            </p:cNvSpPr>
            <p:nvPr/>
          </p:nvSpPr>
          <p:spPr bwMode="auto">
            <a:xfrm>
              <a:off x="1890" y="3546"/>
              <a:ext cx="1656" cy="378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006699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0066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5" name="Text Box 18"/>
            <p:cNvSpPr txBox="1">
              <a:spLocks noChangeArrowheads="1"/>
            </p:cNvSpPr>
            <p:nvPr/>
          </p:nvSpPr>
          <p:spPr bwMode="auto">
            <a:xfrm>
              <a:off x="1946" y="3543"/>
              <a:ext cx="153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66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Axonometric</a:t>
              </a: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6534150" y="5629275"/>
            <a:ext cx="2143125" cy="609600"/>
            <a:chOff x="4116" y="3546"/>
            <a:chExt cx="1350" cy="384"/>
          </a:xfrm>
        </p:grpSpPr>
        <p:sp>
          <p:nvSpPr>
            <p:cNvPr id="132122" name="Rectangle 26"/>
            <p:cNvSpPr>
              <a:spLocks noChangeArrowheads="1"/>
            </p:cNvSpPr>
            <p:nvPr/>
          </p:nvSpPr>
          <p:spPr bwMode="auto">
            <a:xfrm>
              <a:off x="4116" y="3546"/>
              <a:ext cx="1350" cy="384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006699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0066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3" name="Text Box 19"/>
            <p:cNvSpPr txBox="1">
              <a:spLocks noChangeArrowheads="1"/>
            </p:cNvSpPr>
            <p:nvPr/>
          </p:nvSpPr>
          <p:spPr bwMode="auto">
            <a:xfrm>
              <a:off x="4214" y="3561"/>
              <a:ext cx="11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66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Multiview</a:t>
              </a: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3829050" y="3086100"/>
            <a:ext cx="3324225" cy="800100"/>
            <a:chOff x="2412" y="1944"/>
            <a:chExt cx="2094" cy="504"/>
          </a:xfrm>
        </p:grpSpPr>
        <p:sp>
          <p:nvSpPr>
            <p:cNvPr id="22557" name="Line 20"/>
            <p:cNvSpPr>
              <a:spLocks noChangeShapeType="1"/>
            </p:cNvSpPr>
            <p:nvPr/>
          </p:nvSpPr>
          <p:spPr bwMode="auto">
            <a:xfrm>
              <a:off x="3768" y="1944"/>
              <a:ext cx="0" cy="2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2412" y="2214"/>
              <a:ext cx="2094" cy="228"/>
              <a:chOff x="2412" y="2094"/>
              <a:chExt cx="2094" cy="228"/>
            </a:xfrm>
          </p:grpSpPr>
          <p:sp>
            <p:nvSpPr>
              <p:cNvPr id="22560" name="Line 21"/>
              <p:cNvSpPr>
                <a:spLocks noChangeShapeType="1"/>
              </p:cNvSpPr>
              <p:nvPr/>
            </p:nvSpPr>
            <p:spPr bwMode="auto">
              <a:xfrm>
                <a:off x="2418" y="2106"/>
                <a:ext cx="20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Line 22"/>
              <p:cNvSpPr>
                <a:spLocks noChangeShapeType="1"/>
              </p:cNvSpPr>
              <p:nvPr/>
            </p:nvSpPr>
            <p:spPr bwMode="auto">
              <a:xfrm>
                <a:off x="2412" y="2094"/>
                <a:ext cx="0" cy="2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59" name="Line 23"/>
            <p:cNvSpPr>
              <a:spLocks noChangeShapeType="1"/>
            </p:cNvSpPr>
            <p:nvPr/>
          </p:nvSpPr>
          <p:spPr bwMode="auto">
            <a:xfrm>
              <a:off x="4500" y="2220"/>
              <a:ext cx="0" cy="2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4276725" y="4648200"/>
            <a:ext cx="3381375" cy="990600"/>
            <a:chOff x="2694" y="2802"/>
            <a:chExt cx="2130" cy="624"/>
          </a:xfrm>
        </p:grpSpPr>
        <p:sp>
          <p:nvSpPr>
            <p:cNvPr id="22553" name="Line 29"/>
            <p:cNvSpPr>
              <a:spLocks noChangeShapeType="1"/>
            </p:cNvSpPr>
            <p:nvPr/>
          </p:nvSpPr>
          <p:spPr bwMode="auto">
            <a:xfrm>
              <a:off x="4500" y="2802"/>
              <a:ext cx="0" cy="40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30"/>
            <p:cNvSpPr>
              <a:spLocks noChangeShapeType="1"/>
            </p:cNvSpPr>
            <p:nvPr/>
          </p:nvSpPr>
          <p:spPr bwMode="auto">
            <a:xfrm>
              <a:off x="2694" y="3198"/>
              <a:ext cx="213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31"/>
            <p:cNvSpPr>
              <a:spLocks noChangeShapeType="1"/>
            </p:cNvSpPr>
            <p:nvPr/>
          </p:nvSpPr>
          <p:spPr bwMode="auto">
            <a:xfrm>
              <a:off x="2718" y="3192"/>
              <a:ext cx="0" cy="2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32"/>
            <p:cNvSpPr>
              <a:spLocks noChangeShapeType="1"/>
            </p:cNvSpPr>
            <p:nvPr/>
          </p:nvSpPr>
          <p:spPr bwMode="auto">
            <a:xfrm>
              <a:off x="4800" y="3198"/>
              <a:ext cx="0" cy="2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1971675" y="1400175"/>
            <a:ext cx="4029075" cy="923925"/>
            <a:chOff x="1242" y="882"/>
            <a:chExt cx="2538" cy="582"/>
          </a:xfrm>
        </p:grpSpPr>
        <p:sp>
          <p:nvSpPr>
            <p:cNvPr id="22548" name="Line 33"/>
            <p:cNvSpPr>
              <a:spLocks noChangeShapeType="1"/>
            </p:cNvSpPr>
            <p:nvPr/>
          </p:nvSpPr>
          <p:spPr bwMode="auto">
            <a:xfrm>
              <a:off x="2874" y="882"/>
              <a:ext cx="0" cy="3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1242" y="1230"/>
              <a:ext cx="2538" cy="234"/>
              <a:chOff x="1242" y="1110"/>
              <a:chExt cx="2538" cy="234"/>
            </a:xfrm>
          </p:grpSpPr>
          <p:sp>
            <p:nvSpPr>
              <p:cNvPr id="22551" name="Line 34"/>
              <p:cNvSpPr>
                <a:spLocks noChangeShapeType="1"/>
              </p:cNvSpPr>
              <p:nvPr/>
            </p:nvSpPr>
            <p:spPr bwMode="auto">
              <a:xfrm>
                <a:off x="1242" y="1110"/>
                <a:ext cx="253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Line 35"/>
              <p:cNvSpPr>
                <a:spLocks noChangeShapeType="1"/>
              </p:cNvSpPr>
              <p:nvPr/>
            </p:nvSpPr>
            <p:spPr bwMode="auto">
              <a:xfrm>
                <a:off x="1254" y="1116"/>
                <a:ext cx="0" cy="2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50" name="Line 36"/>
            <p:cNvSpPr>
              <a:spLocks noChangeShapeType="1"/>
            </p:cNvSpPr>
            <p:nvPr/>
          </p:nvSpPr>
          <p:spPr bwMode="auto">
            <a:xfrm>
              <a:off x="3768" y="1236"/>
              <a:ext cx="0" cy="2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133" name="Freeform 37"/>
          <p:cNvSpPr>
            <a:spLocks/>
          </p:cNvSpPr>
          <p:nvPr/>
        </p:nvSpPr>
        <p:spPr bwMode="auto">
          <a:xfrm>
            <a:off x="4572000" y="1409700"/>
            <a:ext cx="1419225" cy="904875"/>
          </a:xfrm>
          <a:custGeom>
            <a:avLst/>
            <a:gdLst>
              <a:gd name="T0" fmla="*/ 0 w 894"/>
              <a:gd name="T1" fmla="*/ 0 h 570"/>
              <a:gd name="T2" fmla="*/ 0 w 894"/>
              <a:gd name="T3" fmla="*/ 342 h 570"/>
              <a:gd name="T4" fmla="*/ 894 w 894"/>
              <a:gd name="T5" fmla="*/ 342 h 570"/>
              <a:gd name="T6" fmla="*/ 894 w 894"/>
              <a:gd name="T7" fmla="*/ 570 h 570"/>
              <a:gd name="T8" fmla="*/ 0 60000 65536"/>
              <a:gd name="T9" fmla="*/ 0 60000 65536"/>
              <a:gd name="T10" fmla="*/ 0 60000 65536"/>
              <a:gd name="T11" fmla="*/ 0 60000 65536"/>
              <a:gd name="T12" fmla="*/ 0 w 894"/>
              <a:gd name="T13" fmla="*/ 0 h 570"/>
              <a:gd name="T14" fmla="*/ 894 w 894"/>
              <a:gd name="T15" fmla="*/ 570 h 5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4" h="570">
                <a:moveTo>
                  <a:pt x="0" y="0"/>
                </a:moveTo>
                <a:lnTo>
                  <a:pt x="0" y="342"/>
                </a:lnTo>
                <a:lnTo>
                  <a:pt x="894" y="342"/>
                </a:lnTo>
                <a:lnTo>
                  <a:pt x="894" y="57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2134" name="Freeform 38"/>
          <p:cNvSpPr>
            <a:spLocks/>
          </p:cNvSpPr>
          <p:nvPr/>
        </p:nvSpPr>
        <p:spPr bwMode="auto">
          <a:xfrm>
            <a:off x="5981700" y="3119438"/>
            <a:ext cx="1162050" cy="771525"/>
          </a:xfrm>
          <a:custGeom>
            <a:avLst/>
            <a:gdLst>
              <a:gd name="T0" fmla="*/ 0 w 732"/>
              <a:gd name="T1" fmla="*/ 0 h 486"/>
              <a:gd name="T2" fmla="*/ 0 w 732"/>
              <a:gd name="T3" fmla="*/ 258 h 486"/>
              <a:gd name="T4" fmla="*/ 732 w 732"/>
              <a:gd name="T5" fmla="*/ 258 h 486"/>
              <a:gd name="T6" fmla="*/ 732 w 732"/>
              <a:gd name="T7" fmla="*/ 486 h 486"/>
              <a:gd name="T8" fmla="*/ 0 60000 65536"/>
              <a:gd name="T9" fmla="*/ 0 60000 65536"/>
              <a:gd name="T10" fmla="*/ 0 60000 65536"/>
              <a:gd name="T11" fmla="*/ 0 60000 65536"/>
              <a:gd name="T12" fmla="*/ 0 w 732"/>
              <a:gd name="T13" fmla="*/ 0 h 486"/>
              <a:gd name="T14" fmla="*/ 732 w 732"/>
              <a:gd name="T15" fmla="*/ 486 h 4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2" h="486">
                <a:moveTo>
                  <a:pt x="0" y="0"/>
                </a:moveTo>
                <a:lnTo>
                  <a:pt x="0" y="258"/>
                </a:lnTo>
                <a:lnTo>
                  <a:pt x="732" y="258"/>
                </a:lnTo>
                <a:lnTo>
                  <a:pt x="732" y="486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4933950" y="2324100"/>
            <a:ext cx="2076450" cy="714375"/>
            <a:chOff x="3108" y="1464"/>
            <a:chExt cx="1308" cy="450"/>
          </a:xfrm>
        </p:grpSpPr>
        <p:sp>
          <p:nvSpPr>
            <p:cNvPr id="132110" name="Rectangle 14"/>
            <p:cNvSpPr>
              <a:spLocks noChangeArrowheads="1"/>
            </p:cNvSpPr>
            <p:nvPr/>
          </p:nvSpPr>
          <p:spPr bwMode="auto">
            <a:xfrm>
              <a:off x="3108" y="1464"/>
              <a:ext cx="1308" cy="45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006699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0066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7" name="Text Box 10"/>
            <p:cNvSpPr txBox="1">
              <a:spLocks noChangeArrowheads="1"/>
            </p:cNvSpPr>
            <p:nvPr/>
          </p:nvSpPr>
          <p:spPr bwMode="auto">
            <a:xfrm>
              <a:off x="3284" y="1502"/>
              <a:ext cx="96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66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Parallel</a:t>
              </a:r>
            </a:p>
          </p:txBody>
        </p:sp>
      </p:grpSp>
      <p:sp>
        <p:nvSpPr>
          <p:cNvPr id="132153" name="Rectangle 57"/>
          <p:cNvSpPr>
            <a:spLocks noChangeArrowheads="1"/>
          </p:cNvSpPr>
          <p:nvPr/>
        </p:nvSpPr>
        <p:spPr bwMode="auto">
          <a:xfrm>
            <a:off x="276225" y="2295525"/>
            <a:ext cx="3228975" cy="115252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54" name="Rectangle 58"/>
          <p:cNvSpPr>
            <a:spLocks noChangeArrowheads="1"/>
          </p:cNvSpPr>
          <p:nvPr/>
        </p:nvSpPr>
        <p:spPr bwMode="auto">
          <a:xfrm>
            <a:off x="2457450" y="3876675"/>
            <a:ext cx="2543175" cy="115252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3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33" grpId="0" animBg="1"/>
      <p:bldP spid="132134" grpId="0" animBg="1"/>
      <p:bldP spid="132153" grpId="0" animBg="1"/>
      <p:bldP spid="1321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279400" y="2641600"/>
            <a:ext cx="8610600" cy="39751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434975" y="215900"/>
            <a:ext cx="8223250" cy="13223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622300" y="138113"/>
            <a:ext cx="79676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Line of sight</a:t>
            </a: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en-US" sz="2400">
                <a:latin typeface="Arial" charset="0"/>
              </a:rPr>
              <a:t>is an imaginary ray of light between an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Arial" charset="0"/>
              </a:rPr>
              <a:t>observer’s eye and an object.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400300" y="4108450"/>
            <a:ext cx="1819275" cy="2009775"/>
            <a:chOff x="1512" y="2588"/>
            <a:chExt cx="1146" cy="1266"/>
          </a:xfrm>
        </p:grpSpPr>
        <p:sp>
          <p:nvSpPr>
            <p:cNvPr id="24619" name="Line 5"/>
            <p:cNvSpPr>
              <a:spLocks noChangeShapeType="1"/>
            </p:cNvSpPr>
            <p:nvPr/>
          </p:nvSpPr>
          <p:spPr bwMode="auto">
            <a:xfrm>
              <a:off x="1512" y="2656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6"/>
            <p:cNvSpPr>
              <a:spLocks noChangeShapeType="1"/>
            </p:cNvSpPr>
            <p:nvPr/>
          </p:nvSpPr>
          <p:spPr bwMode="auto">
            <a:xfrm>
              <a:off x="1512" y="2654"/>
              <a:ext cx="666" cy="3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7"/>
            <p:cNvSpPr>
              <a:spLocks noChangeShapeType="1"/>
            </p:cNvSpPr>
            <p:nvPr/>
          </p:nvSpPr>
          <p:spPr bwMode="auto">
            <a:xfrm>
              <a:off x="1512" y="3332"/>
              <a:ext cx="900" cy="5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8"/>
            <p:cNvSpPr>
              <a:spLocks noChangeShapeType="1"/>
            </p:cNvSpPr>
            <p:nvPr/>
          </p:nvSpPr>
          <p:spPr bwMode="auto">
            <a:xfrm flipV="1">
              <a:off x="2412" y="3488"/>
              <a:ext cx="0" cy="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9"/>
            <p:cNvSpPr>
              <a:spLocks noChangeShapeType="1"/>
            </p:cNvSpPr>
            <p:nvPr/>
          </p:nvSpPr>
          <p:spPr bwMode="auto">
            <a:xfrm>
              <a:off x="2178" y="3038"/>
              <a:ext cx="234" cy="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10"/>
            <p:cNvSpPr>
              <a:spLocks noChangeShapeType="1"/>
            </p:cNvSpPr>
            <p:nvPr/>
          </p:nvSpPr>
          <p:spPr bwMode="auto">
            <a:xfrm>
              <a:off x="1758" y="2588"/>
              <a:ext cx="666" cy="3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Line 11"/>
            <p:cNvSpPr>
              <a:spLocks noChangeShapeType="1"/>
            </p:cNvSpPr>
            <p:nvPr/>
          </p:nvSpPr>
          <p:spPr bwMode="auto">
            <a:xfrm flipV="1">
              <a:off x="2658" y="3422"/>
              <a:ext cx="0" cy="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Line 12"/>
            <p:cNvSpPr>
              <a:spLocks noChangeShapeType="1"/>
            </p:cNvSpPr>
            <p:nvPr/>
          </p:nvSpPr>
          <p:spPr bwMode="auto">
            <a:xfrm>
              <a:off x="2424" y="2972"/>
              <a:ext cx="234" cy="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Line 13"/>
            <p:cNvSpPr>
              <a:spLocks noChangeShapeType="1"/>
            </p:cNvSpPr>
            <p:nvPr/>
          </p:nvSpPr>
          <p:spPr bwMode="auto">
            <a:xfrm flipV="1">
              <a:off x="2412" y="3788"/>
              <a:ext cx="24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Line 14"/>
            <p:cNvSpPr>
              <a:spLocks noChangeShapeType="1"/>
            </p:cNvSpPr>
            <p:nvPr/>
          </p:nvSpPr>
          <p:spPr bwMode="auto">
            <a:xfrm flipV="1">
              <a:off x="2412" y="3422"/>
              <a:ext cx="24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Line 15"/>
            <p:cNvSpPr>
              <a:spLocks noChangeShapeType="1"/>
            </p:cNvSpPr>
            <p:nvPr/>
          </p:nvSpPr>
          <p:spPr bwMode="auto">
            <a:xfrm flipV="1">
              <a:off x="2178" y="2972"/>
              <a:ext cx="24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Line 16"/>
            <p:cNvSpPr>
              <a:spLocks noChangeShapeType="1"/>
            </p:cNvSpPr>
            <p:nvPr/>
          </p:nvSpPr>
          <p:spPr bwMode="auto">
            <a:xfrm flipV="1">
              <a:off x="1518" y="2588"/>
              <a:ext cx="24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065" name="Line 17"/>
          <p:cNvSpPr>
            <a:spLocks noChangeShapeType="1"/>
          </p:cNvSpPr>
          <p:nvPr/>
        </p:nvSpPr>
        <p:spPr bwMode="auto">
          <a:xfrm flipH="1">
            <a:off x="2084388" y="4826000"/>
            <a:ext cx="1352550" cy="3651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 flipH="1">
            <a:off x="2465388" y="6121400"/>
            <a:ext cx="1352550" cy="3651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7" name="Line 19"/>
          <p:cNvSpPr>
            <a:spLocks noChangeShapeType="1"/>
          </p:cNvSpPr>
          <p:nvPr/>
        </p:nvSpPr>
        <p:spPr bwMode="auto">
          <a:xfrm flipH="1">
            <a:off x="1042988" y="5295900"/>
            <a:ext cx="1352550" cy="3651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8" name="Line 20"/>
          <p:cNvSpPr>
            <a:spLocks noChangeShapeType="1"/>
          </p:cNvSpPr>
          <p:nvPr/>
        </p:nvSpPr>
        <p:spPr bwMode="auto">
          <a:xfrm flipH="1">
            <a:off x="1042988" y="4229100"/>
            <a:ext cx="1352550" cy="3651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9" name="Line 21"/>
          <p:cNvSpPr>
            <a:spLocks noChangeShapeType="1"/>
          </p:cNvSpPr>
          <p:nvPr/>
        </p:nvSpPr>
        <p:spPr bwMode="auto">
          <a:xfrm flipH="1">
            <a:off x="2465388" y="5537200"/>
            <a:ext cx="1352550" cy="3651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601663" y="3411538"/>
            <a:ext cx="1552575" cy="906462"/>
            <a:chOff x="379" y="2149"/>
            <a:chExt cx="978" cy="571"/>
          </a:xfrm>
        </p:grpSpPr>
        <p:sp>
          <p:nvSpPr>
            <p:cNvPr id="24617" name="Freeform 22"/>
            <p:cNvSpPr>
              <a:spLocks/>
            </p:cNvSpPr>
            <p:nvPr/>
          </p:nvSpPr>
          <p:spPr bwMode="auto">
            <a:xfrm>
              <a:off x="840" y="2448"/>
              <a:ext cx="440" cy="272"/>
            </a:xfrm>
            <a:custGeom>
              <a:avLst/>
              <a:gdLst>
                <a:gd name="T0" fmla="*/ 792 w 792"/>
                <a:gd name="T1" fmla="*/ 416 h 416"/>
                <a:gd name="T2" fmla="*/ 576 w 792"/>
                <a:gd name="T3" fmla="*/ 168 h 416"/>
                <a:gd name="T4" fmla="*/ 200 w 792"/>
                <a:gd name="T5" fmla="*/ 232 h 416"/>
                <a:gd name="T6" fmla="*/ 0 w 792"/>
                <a:gd name="T7" fmla="*/ 0 h 4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2"/>
                <a:gd name="T13" fmla="*/ 0 h 416"/>
                <a:gd name="T14" fmla="*/ 792 w 792"/>
                <a:gd name="T15" fmla="*/ 416 h 4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2" h="416">
                  <a:moveTo>
                    <a:pt x="792" y="416"/>
                  </a:moveTo>
                  <a:cubicBezTo>
                    <a:pt x="733" y="307"/>
                    <a:pt x="675" y="199"/>
                    <a:pt x="576" y="168"/>
                  </a:cubicBezTo>
                  <a:cubicBezTo>
                    <a:pt x="477" y="137"/>
                    <a:pt x="296" y="260"/>
                    <a:pt x="200" y="232"/>
                  </a:cubicBezTo>
                  <a:cubicBezTo>
                    <a:pt x="104" y="204"/>
                    <a:pt x="52" y="10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Rectangle 23"/>
            <p:cNvSpPr>
              <a:spLocks noChangeArrowheads="1"/>
            </p:cNvSpPr>
            <p:nvPr/>
          </p:nvSpPr>
          <p:spPr bwMode="auto">
            <a:xfrm>
              <a:off x="379" y="2149"/>
              <a:ext cx="9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2000">
                  <a:latin typeface="Arial" charset="0"/>
                </a:rPr>
                <a:t>Line of sight</a:t>
              </a:r>
            </a:p>
          </p:txBody>
        </p:sp>
      </p:grpSp>
      <p:sp>
        <p:nvSpPr>
          <p:cNvPr id="130091" name="Text Box 43"/>
          <p:cNvSpPr txBox="1">
            <a:spLocks noChangeArrowheads="1"/>
          </p:cNvSpPr>
          <p:nvPr/>
        </p:nvSpPr>
        <p:spPr bwMode="auto">
          <a:xfrm>
            <a:off x="619125" y="2846388"/>
            <a:ext cx="282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Parallel projection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6667500" y="3994150"/>
            <a:ext cx="1819275" cy="2009775"/>
            <a:chOff x="4200" y="2516"/>
            <a:chExt cx="1146" cy="1266"/>
          </a:xfrm>
        </p:grpSpPr>
        <p:sp>
          <p:nvSpPr>
            <p:cNvPr id="24605" name="Line 24"/>
            <p:cNvSpPr>
              <a:spLocks noChangeShapeType="1"/>
            </p:cNvSpPr>
            <p:nvPr/>
          </p:nvSpPr>
          <p:spPr bwMode="auto">
            <a:xfrm>
              <a:off x="4200" y="2584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25"/>
            <p:cNvSpPr>
              <a:spLocks noChangeShapeType="1"/>
            </p:cNvSpPr>
            <p:nvPr/>
          </p:nvSpPr>
          <p:spPr bwMode="auto">
            <a:xfrm>
              <a:off x="4200" y="2582"/>
              <a:ext cx="666" cy="3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26"/>
            <p:cNvSpPr>
              <a:spLocks noChangeShapeType="1"/>
            </p:cNvSpPr>
            <p:nvPr/>
          </p:nvSpPr>
          <p:spPr bwMode="auto">
            <a:xfrm>
              <a:off x="4200" y="3260"/>
              <a:ext cx="900" cy="5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Line 27"/>
            <p:cNvSpPr>
              <a:spLocks noChangeShapeType="1"/>
            </p:cNvSpPr>
            <p:nvPr/>
          </p:nvSpPr>
          <p:spPr bwMode="auto">
            <a:xfrm flipV="1">
              <a:off x="5100" y="3416"/>
              <a:ext cx="0" cy="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Line 28"/>
            <p:cNvSpPr>
              <a:spLocks noChangeShapeType="1"/>
            </p:cNvSpPr>
            <p:nvPr/>
          </p:nvSpPr>
          <p:spPr bwMode="auto">
            <a:xfrm>
              <a:off x="4866" y="2966"/>
              <a:ext cx="234" cy="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Line 29"/>
            <p:cNvSpPr>
              <a:spLocks noChangeShapeType="1"/>
            </p:cNvSpPr>
            <p:nvPr/>
          </p:nvSpPr>
          <p:spPr bwMode="auto">
            <a:xfrm>
              <a:off x="4446" y="2516"/>
              <a:ext cx="666" cy="3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Line 30"/>
            <p:cNvSpPr>
              <a:spLocks noChangeShapeType="1"/>
            </p:cNvSpPr>
            <p:nvPr/>
          </p:nvSpPr>
          <p:spPr bwMode="auto">
            <a:xfrm flipV="1">
              <a:off x="5346" y="3350"/>
              <a:ext cx="0" cy="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Line 31"/>
            <p:cNvSpPr>
              <a:spLocks noChangeShapeType="1"/>
            </p:cNvSpPr>
            <p:nvPr/>
          </p:nvSpPr>
          <p:spPr bwMode="auto">
            <a:xfrm>
              <a:off x="5112" y="2900"/>
              <a:ext cx="234" cy="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Line 32"/>
            <p:cNvSpPr>
              <a:spLocks noChangeShapeType="1"/>
            </p:cNvSpPr>
            <p:nvPr/>
          </p:nvSpPr>
          <p:spPr bwMode="auto">
            <a:xfrm flipV="1">
              <a:off x="5100" y="3716"/>
              <a:ext cx="24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Line 33"/>
            <p:cNvSpPr>
              <a:spLocks noChangeShapeType="1"/>
            </p:cNvSpPr>
            <p:nvPr/>
          </p:nvSpPr>
          <p:spPr bwMode="auto">
            <a:xfrm flipV="1">
              <a:off x="5100" y="3350"/>
              <a:ext cx="24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34"/>
            <p:cNvSpPr>
              <a:spLocks noChangeShapeType="1"/>
            </p:cNvSpPr>
            <p:nvPr/>
          </p:nvSpPr>
          <p:spPr bwMode="auto">
            <a:xfrm flipV="1">
              <a:off x="4866" y="2900"/>
              <a:ext cx="24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35"/>
            <p:cNvSpPr>
              <a:spLocks noChangeShapeType="1"/>
            </p:cNvSpPr>
            <p:nvPr/>
          </p:nvSpPr>
          <p:spPr bwMode="auto">
            <a:xfrm flipV="1">
              <a:off x="4206" y="2516"/>
              <a:ext cx="24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084" name="Line 36"/>
          <p:cNvSpPr>
            <a:spLocks noChangeShapeType="1"/>
          </p:cNvSpPr>
          <p:nvPr/>
        </p:nvSpPr>
        <p:spPr bwMode="auto">
          <a:xfrm flipH="1">
            <a:off x="5502275" y="4711700"/>
            <a:ext cx="2201863" cy="127476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85" name="Line 37"/>
          <p:cNvSpPr>
            <a:spLocks noChangeShapeType="1"/>
          </p:cNvSpPr>
          <p:nvPr/>
        </p:nvSpPr>
        <p:spPr bwMode="auto">
          <a:xfrm flipH="1" flipV="1">
            <a:off x="5503863" y="5980113"/>
            <a:ext cx="2581275" cy="2698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86" name="Line 38"/>
          <p:cNvSpPr>
            <a:spLocks noChangeShapeType="1"/>
          </p:cNvSpPr>
          <p:nvPr/>
        </p:nvSpPr>
        <p:spPr bwMode="auto">
          <a:xfrm flipH="1">
            <a:off x="5503863" y="5181600"/>
            <a:ext cx="1158875" cy="8001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87" name="Line 39"/>
          <p:cNvSpPr>
            <a:spLocks noChangeShapeType="1"/>
          </p:cNvSpPr>
          <p:nvPr/>
        </p:nvSpPr>
        <p:spPr bwMode="auto">
          <a:xfrm flipH="1">
            <a:off x="5502275" y="4114800"/>
            <a:ext cx="1160463" cy="186848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88" name="Line 40"/>
          <p:cNvSpPr>
            <a:spLocks noChangeShapeType="1"/>
          </p:cNvSpPr>
          <p:nvPr/>
        </p:nvSpPr>
        <p:spPr bwMode="auto">
          <a:xfrm flipH="1">
            <a:off x="5505450" y="5422900"/>
            <a:ext cx="2579688" cy="5556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4881563" y="3754438"/>
            <a:ext cx="1552575" cy="906462"/>
            <a:chOff x="3075" y="2365"/>
            <a:chExt cx="978" cy="571"/>
          </a:xfrm>
        </p:grpSpPr>
        <p:sp>
          <p:nvSpPr>
            <p:cNvPr id="24603" name="Freeform 41"/>
            <p:cNvSpPr>
              <a:spLocks/>
            </p:cNvSpPr>
            <p:nvPr/>
          </p:nvSpPr>
          <p:spPr bwMode="auto">
            <a:xfrm>
              <a:off x="3536" y="2664"/>
              <a:ext cx="440" cy="272"/>
            </a:xfrm>
            <a:custGeom>
              <a:avLst/>
              <a:gdLst>
                <a:gd name="T0" fmla="*/ 792 w 792"/>
                <a:gd name="T1" fmla="*/ 416 h 416"/>
                <a:gd name="T2" fmla="*/ 576 w 792"/>
                <a:gd name="T3" fmla="*/ 168 h 416"/>
                <a:gd name="T4" fmla="*/ 200 w 792"/>
                <a:gd name="T5" fmla="*/ 232 h 416"/>
                <a:gd name="T6" fmla="*/ 0 w 792"/>
                <a:gd name="T7" fmla="*/ 0 h 4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2"/>
                <a:gd name="T13" fmla="*/ 0 h 416"/>
                <a:gd name="T14" fmla="*/ 792 w 792"/>
                <a:gd name="T15" fmla="*/ 416 h 4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2" h="416">
                  <a:moveTo>
                    <a:pt x="792" y="416"/>
                  </a:moveTo>
                  <a:cubicBezTo>
                    <a:pt x="733" y="307"/>
                    <a:pt x="675" y="199"/>
                    <a:pt x="576" y="168"/>
                  </a:cubicBezTo>
                  <a:cubicBezTo>
                    <a:pt x="477" y="137"/>
                    <a:pt x="296" y="260"/>
                    <a:pt x="200" y="232"/>
                  </a:cubicBezTo>
                  <a:cubicBezTo>
                    <a:pt x="104" y="204"/>
                    <a:pt x="52" y="10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Rectangle 42"/>
            <p:cNvSpPr>
              <a:spLocks noChangeArrowheads="1"/>
            </p:cNvSpPr>
            <p:nvPr/>
          </p:nvSpPr>
          <p:spPr bwMode="auto">
            <a:xfrm>
              <a:off x="3075" y="2365"/>
              <a:ext cx="9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2000">
                  <a:latin typeface="Arial" charset="0"/>
                </a:rPr>
                <a:t>Line of sight</a:t>
              </a:r>
            </a:p>
          </p:txBody>
        </p:sp>
      </p:grpSp>
      <p:sp>
        <p:nvSpPr>
          <p:cNvPr id="130092" name="Text Box 44"/>
          <p:cNvSpPr txBox="1">
            <a:spLocks noChangeArrowheads="1"/>
          </p:cNvSpPr>
          <p:nvPr/>
        </p:nvSpPr>
        <p:spPr bwMode="auto">
          <a:xfrm>
            <a:off x="5127625" y="2846388"/>
            <a:ext cx="345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Perspective projection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658813" y="1668463"/>
            <a:ext cx="4184650" cy="603250"/>
            <a:chOff x="415" y="1051"/>
            <a:chExt cx="2636" cy="380"/>
          </a:xfrm>
        </p:grpSpPr>
        <p:sp>
          <p:nvSpPr>
            <p:cNvPr id="24601" name="Rectangle 45"/>
            <p:cNvSpPr>
              <a:spLocks noChangeArrowheads="1"/>
            </p:cNvSpPr>
            <p:nvPr/>
          </p:nvSpPr>
          <p:spPr bwMode="auto">
            <a:xfrm>
              <a:off x="674" y="1051"/>
              <a:ext cx="2377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2400">
                  <a:latin typeface="Arial" charset="0"/>
                </a:rPr>
                <a:t>There are 2 types of LOS :</a:t>
              </a:r>
            </a:p>
          </p:txBody>
        </p:sp>
        <p:sp>
          <p:nvSpPr>
            <p:cNvPr id="130094" name="Rectangle 46"/>
            <p:cNvSpPr>
              <a:spLocks noChangeArrowheads="1"/>
            </p:cNvSpPr>
            <p:nvPr/>
          </p:nvSpPr>
          <p:spPr bwMode="auto">
            <a:xfrm>
              <a:off x="415" y="1175"/>
              <a:ext cx="167" cy="16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0098" name="Rectangle 50"/>
          <p:cNvSpPr>
            <a:spLocks noChangeArrowheads="1"/>
          </p:cNvSpPr>
          <p:nvPr/>
        </p:nvSpPr>
        <p:spPr bwMode="auto">
          <a:xfrm>
            <a:off x="4886325" y="1647825"/>
            <a:ext cx="11699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>
                <a:latin typeface="Arial" charset="0"/>
              </a:rPr>
              <a:t>parallel</a:t>
            </a:r>
          </a:p>
        </p:txBody>
      </p:sp>
      <p:sp>
        <p:nvSpPr>
          <p:cNvPr id="130099" name="Rectangle 51"/>
          <p:cNvSpPr>
            <a:spLocks noChangeArrowheads="1"/>
          </p:cNvSpPr>
          <p:nvPr/>
        </p:nvSpPr>
        <p:spPr bwMode="auto">
          <a:xfrm>
            <a:off x="6727825" y="1651000"/>
            <a:ext cx="14398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>
                <a:latin typeface="Arial" charset="0"/>
              </a:rPr>
              <a:t>converge</a:t>
            </a:r>
          </a:p>
        </p:txBody>
      </p:sp>
      <p:sp>
        <p:nvSpPr>
          <p:cNvPr id="130100" name="Rectangle 52"/>
          <p:cNvSpPr>
            <a:spLocks noChangeArrowheads="1"/>
          </p:cNvSpPr>
          <p:nvPr/>
        </p:nvSpPr>
        <p:spPr bwMode="auto">
          <a:xfrm>
            <a:off x="6040438" y="1660525"/>
            <a:ext cx="693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>
                <a:latin typeface="Arial" charset="0"/>
              </a:rPr>
              <a:t>and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1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1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1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1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000"/>
                                        <p:tgtEl>
                                          <p:spTgt spid="1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nimBg="1"/>
      <p:bldP spid="130051" grpId="0" animBg="1"/>
      <p:bldP spid="130052" grpId="0"/>
      <p:bldP spid="130065" grpId="0" animBg="1"/>
      <p:bldP spid="130066" grpId="0" animBg="1"/>
      <p:bldP spid="130067" grpId="0" animBg="1"/>
      <p:bldP spid="130068" grpId="0" animBg="1"/>
      <p:bldP spid="130069" grpId="0" animBg="1"/>
      <p:bldP spid="130091" grpId="0"/>
      <p:bldP spid="130084" grpId="0" animBg="1"/>
      <p:bldP spid="130085" grpId="0" animBg="1"/>
      <p:bldP spid="130086" grpId="0" animBg="1"/>
      <p:bldP spid="130087" grpId="0" animBg="1"/>
      <p:bldP spid="130088" grpId="0" animBg="1"/>
      <p:bldP spid="130092" grpId="0"/>
      <p:bldP spid="130098" grpId="0"/>
      <p:bldP spid="130098" grpId="1"/>
      <p:bldP spid="130099" grpId="0"/>
      <p:bldP spid="130099" grpId="1"/>
      <p:bldP spid="1301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54" name="Rectangle 82"/>
          <p:cNvSpPr>
            <a:spLocks noChangeArrowheads="1"/>
          </p:cNvSpPr>
          <p:nvPr/>
        </p:nvSpPr>
        <p:spPr bwMode="auto">
          <a:xfrm>
            <a:off x="304800" y="182563"/>
            <a:ext cx="8499475" cy="132238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279400" y="2641600"/>
            <a:ext cx="8610600" cy="39751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5" name="Line 3"/>
          <p:cNvSpPr>
            <a:spLocks noChangeShapeType="1"/>
          </p:cNvSpPr>
          <p:nvPr/>
        </p:nvSpPr>
        <p:spPr bwMode="auto">
          <a:xfrm flipH="1">
            <a:off x="6943725" y="4711700"/>
            <a:ext cx="773113" cy="4445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 flipH="1" flipV="1">
            <a:off x="7173913" y="5997575"/>
            <a:ext cx="911225" cy="9525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77" name="Line 5"/>
          <p:cNvSpPr>
            <a:spLocks noChangeShapeType="1"/>
          </p:cNvSpPr>
          <p:nvPr/>
        </p:nvSpPr>
        <p:spPr bwMode="auto">
          <a:xfrm flipH="1">
            <a:off x="6259513" y="5181600"/>
            <a:ext cx="403225" cy="277813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 flipH="1">
            <a:off x="6254750" y="4114800"/>
            <a:ext cx="407988" cy="655638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79" name="Line 7"/>
          <p:cNvSpPr>
            <a:spLocks noChangeShapeType="1"/>
          </p:cNvSpPr>
          <p:nvPr/>
        </p:nvSpPr>
        <p:spPr bwMode="auto">
          <a:xfrm flipH="1">
            <a:off x="7170738" y="5422900"/>
            <a:ext cx="914400" cy="19685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 flipH="1">
            <a:off x="2195513" y="4832350"/>
            <a:ext cx="1247775" cy="33655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 flipH="1">
            <a:off x="2571750" y="5537200"/>
            <a:ext cx="1252538" cy="338138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 flipH="1">
            <a:off x="2563813" y="6115050"/>
            <a:ext cx="1266825" cy="341313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 flipH="1">
            <a:off x="1158875" y="5289550"/>
            <a:ext cx="1243013" cy="334963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91" name="Rectangle 19"/>
          <p:cNvSpPr>
            <a:spLocks noChangeArrowheads="1"/>
          </p:cNvSpPr>
          <p:nvPr/>
        </p:nvSpPr>
        <p:spPr bwMode="auto">
          <a:xfrm>
            <a:off x="434975" y="104775"/>
            <a:ext cx="82438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Plane of projection</a:t>
            </a: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is an imaginary flat plane which 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Arial" charset="0"/>
              </a:rPr>
              <a:t>the image is created.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658813" y="1452563"/>
            <a:ext cx="7988300" cy="1114425"/>
            <a:chOff x="415" y="915"/>
            <a:chExt cx="5032" cy="702"/>
          </a:xfrm>
        </p:grpSpPr>
        <p:sp>
          <p:nvSpPr>
            <p:cNvPr id="25683" name="Rectangle 20"/>
            <p:cNvSpPr>
              <a:spLocks noChangeArrowheads="1"/>
            </p:cNvSpPr>
            <p:nvPr/>
          </p:nvSpPr>
          <p:spPr bwMode="auto">
            <a:xfrm>
              <a:off x="674" y="915"/>
              <a:ext cx="4773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2400">
                  <a:latin typeface="Arial" charset="0"/>
                </a:rPr>
                <a:t>The image is produced by connecting the points where</a:t>
              </a:r>
            </a:p>
            <a:p>
              <a:pPr>
                <a:lnSpc>
                  <a:spcPct val="140000"/>
                </a:lnSpc>
              </a:pPr>
              <a:r>
                <a:rPr lang="en-US" sz="2400">
                  <a:latin typeface="Arial" charset="0"/>
                </a:rPr>
                <a:t> the LOS pierce the projection plane.</a:t>
              </a:r>
            </a:p>
          </p:txBody>
        </p:sp>
        <p:sp>
          <p:nvSpPr>
            <p:cNvPr id="131093" name="Rectangle 21"/>
            <p:cNvSpPr>
              <a:spLocks noChangeArrowheads="1"/>
            </p:cNvSpPr>
            <p:nvPr/>
          </p:nvSpPr>
          <p:spPr bwMode="auto">
            <a:xfrm>
              <a:off x="415" y="1039"/>
              <a:ext cx="167" cy="16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2400300" y="4108450"/>
            <a:ext cx="1819275" cy="2009775"/>
            <a:chOff x="1512" y="2588"/>
            <a:chExt cx="1146" cy="1266"/>
          </a:xfrm>
        </p:grpSpPr>
        <p:grpSp>
          <p:nvGrpSpPr>
            <p:cNvPr id="25670" name="Group 12"/>
            <p:cNvGrpSpPr>
              <a:grpSpLocks/>
            </p:cNvGrpSpPr>
            <p:nvPr/>
          </p:nvGrpSpPr>
          <p:grpSpPr bwMode="auto">
            <a:xfrm>
              <a:off x="1512" y="2654"/>
              <a:ext cx="900" cy="1200"/>
              <a:chOff x="1512" y="2654"/>
              <a:chExt cx="900" cy="1200"/>
            </a:xfrm>
          </p:grpSpPr>
          <p:sp>
            <p:nvSpPr>
              <p:cNvPr id="25678" name="Line 13"/>
              <p:cNvSpPr>
                <a:spLocks noChangeShapeType="1"/>
              </p:cNvSpPr>
              <p:nvPr/>
            </p:nvSpPr>
            <p:spPr bwMode="auto">
              <a:xfrm>
                <a:off x="1512" y="2656"/>
                <a:ext cx="0" cy="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9" name="Line 14"/>
              <p:cNvSpPr>
                <a:spLocks noChangeShapeType="1"/>
              </p:cNvSpPr>
              <p:nvPr/>
            </p:nvSpPr>
            <p:spPr bwMode="auto">
              <a:xfrm>
                <a:off x="1512" y="2654"/>
                <a:ext cx="666" cy="3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0" name="Line 15"/>
              <p:cNvSpPr>
                <a:spLocks noChangeShapeType="1"/>
              </p:cNvSpPr>
              <p:nvPr/>
            </p:nvSpPr>
            <p:spPr bwMode="auto">
              <a:xfrm>
                <a:off x="1512" y="3332"/>
                <a:ext cx="900" cy="5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1" name="Line 16"/>
              <p:cNvSpPr>
                <a:spLocks noChangeShapeType="1"/>
              </p:cNvSpPr>
              <p:nvPr/>
            </p:nvSpPr>
            <p:spPr bwMode="auto">
              <a:xfrm flipV="1">
                <a:off x="2412" y="3488"/>
                <a:ext cx="0" cy="3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2" name="Line 17"/>
              <p:cNvSpPr>
                <a:spLocks noChangeShapeType="1"/>
              </p:cNvSpPr>
              <p:nvPr/>
            </p:nvSpPr>
            <p:spPr bwMode="auto">
              <a:xfrm>
                <a:off x="2178" y="3038"/>
                <a:ext cx="234" cy="4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71" name="Line 22"/>
            <p:cNvSpPr>
              <a:spLocks noChangeShapeType="1"/>
            </p:cNvSpPr>
            <p:nvPr/>
          </p:nvSpPr>
          <p:spPr bwMode="auto">
            <a:xfrm>
              <a:off x="1758" y="2588"/>
              <a:ext cx="666" cy="3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Line 23"/>
            <p:cNvSpPr>
              <a:spLocks noChangeShapeType="1"/>
            </p:cNvSpPr>
            <p:nvPr/>
          </p:nvSpPr>
          <p:spPr bwMode="auto">
            <a:xfrm flipV="1">
              <a:off x="2658" y="3422"/>
              <a:ext cx="0" cy="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Line 24"/>
            <p:cNvSpPr>
              <a:spLocks noChangeShapeType="1"/>
            </p:cNvSpPr>
            <p:nvPr/>
          </p:nvSpPr>
          <p:spPr bwMode="auto">
            <a:xfrm>
              <a:off x="2424" y="2972"/>
              <a:ext cx="234" cy="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Line 25"/>
            <p:cNvSpPr>
              <a:spLocks noChangeShapeType="1"/>
            </p:cNvSpPr>
            <p:nvPr/>
          </p:nvSpPr>
          <p:spPr bwMode="auto">
            <a:xfrm flipV="1">
              <a:off x="2412" y="3788"/>
              <a:ext cx="24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Line 26"/>
            <p:cNvSpPr>
              <a:spLocks noChangeShapeType="1"/>
            </p:cNvSpPr>
            <p:nvPr/>
          </p:nvSpPr>
          <p:spPr bwMode="auto">
            <a:xfrm flipV="1">
              <a:off x="2412" y="3422"/>
              <a:ext cx="24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Line 27"/>
            <p:cNvSpPr>
              <a:spLocks noChangeShapeType="1"/>
            </p:cNvSpPr>
            <p:nvPr/>
          </p:nvSpPr>
          <p:spPr bwMode="auto">
            <a:xfrm flipV="1">
              <a:off x="2178" y="2972"/>
              <a:ext cx="24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Line 28"/>
            <p:cNvSpPr>
              <a:spLocks noChangeShapeType="1"/>
            </p:cNvSpPr>
            <p:nvPr/>
          </p:nvSpPr>
          <p:spPr bwMode="auto">
            <a:xfrm flipV="1">
              <a:off x="1518" y="2588"/>
              <a:ext cx="24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101" name="Line 29"/>
          <p:cNvSpPr>
            <a:spLocks noChangeShapeType="1"/>
          </p:cNvSpPr>
          <p:nvPr/>
        </p:nvSpPr>
        <p:spPr bwMode="auto">
          <a:xfrm flipH="1">
            <a:off x="1141413" y="4229100"/>
            <a:ext cx="1254125" cy="338138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6667500" y="3994150"/>
            <a:ext cx="1819275" cy="2009775"/>
            <a:chOff x="4200" y="2516"/>
            <a:chExt cx="1146" cy="1266"/>
          </a:xfrm>
        </p:grpSpPr>
        <p:sp>
          <p:nvSpPr>
            <p:cNvPr id="25658" name="Line 30"/>
            <p:cNvSpPr>
              <a:spLocks noChangeShapeType="1"/>
            </p:cNvSpPr>
            <p:nvPr/>
          </p:nvSpPr>
          <p:spPr bwMode="auto">
            <a:xfrm>
              <a:off x="4200" y="2584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31"/>
            <p:cNvSpPr>
              <a:spLocks noChangeShapeType="1"/>
            </p:cNvSpPr>
            <p:nvPr/>
          </p:nvSpPr>
          <p:spPr bwMode="auto">
            <a:xfrm>
              <a:off x="4200" y="2582"/>
              <a:ext cx="666" cy="3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Line 32"/>
            <p:cNvSpPr>
              <a:spLocks noChangeShapeType="1"/>
            </p:cNvSpPr>
            <p:nvPr/>
          </p:nvSpPr>
          <p:spPr bwMode="auto">
            <a:xfrm>
              <a:off x="4200" y="3260"/>
              <a:ext cx="900" cy="5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33"/>
            <p:cNvSpPr>
              <a:spLocks noChangeShapeType="1"/>
            </p:cNvSpPr>
            <p:nvPr/>
          </p:nvSpPr>
          <p:spPr bwMode="auto">
            <a:xfrm flipV="1">
              <a:off x="5100" y="3416"/>
              <a:ext cx="0" cy="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Line 34"/>
            <p:cNvSpPr>
              <a:spLocks noChangeShapeType="1"/>
            </p:cNvSpPr>
            <p:nvPr/>
          </p:nvSpPr>
          <p:spPr bwMode="auto">
            <a:xfrm>
              <a:off x="4866" y="2966"/>
              <a:ext cx="234" cy="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35"/>
            <p:cNvSpPr>
              <a:spLocks noChangeShapeType="1"/>
            </p:cNvSpPr>
            <p:nvPr/>
          </p:nvSpPr>
          <p:spPr bwMode="auto">
            <a:xfrm>
              <a:off x="4446" y="2516"/>
              <a:ext cx="666" cy="3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Line 36"/>
            <p:cNvSpPr>
              <a:spLocks noChangeShapeType="1"/>
            </p:cNvSpPr>
            <p:nvPr/>
          </p:nvSpPr>
          <p:spPr bwMode="auto">
            <a:xfrm flipV="1">
              <a:off x="5346" y="3350"/>
              <a:ext cx="0" cy="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Line 37"/>
            <p:cNvSpPr>
              <a:spLocks noChangeShapeType="1"/>
            </p:cNvSpPr>
            <p:nvPr/>
          </p:nvSpPr>
          <p:spPr bwMode="auto">
            <a:xfrm>
              <a:off x="5112" y="2900"/>
              <a:ext cx="234" cy="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Line 38"/>
            <p:cNvSpPr>
              <a:spLocks noChangeShapeType="1"/>
            </p:cNvSpPr>
            <p:nvPr/>
          </p:nvSpPr>
          <p:spPr bwMode="auto">
            <a:xfrm flipV="1">
              <a:off x="5100" y="3716"/>
              <a:ext cx="24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Line 39"/>
            <p:cNvSpPr>
              <a:spLocks noChangeShapeType="1"/>
            </p:cNvSpPr>
            <p:nvPr/>
          </p:nvSpPr>
          <p:spPr bwMode="auto">
            <a:xfrm flipV="1">
              <a:off x="5100" y="3350"/>
              <a:ext cx="24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Line 40"/>
            <p:cNvSpPr>
              <a:spLocks noChangeShapeType="1"/>
            </p:cNvSpPr>
            <p:nvPr/>
          </p:nvSpPr>
          <p:spPr bwMode="auto">
            <a:xfrm flipV="1">
              <a:off x="4866" y="2900"/>
              <a:ext cx="24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Line 41"/>
            <p:cNvSpPr>
              <a:spLocks noChangeShapeType="1"/>
            </p:cNvSpPr>
            <p:nvPr/>
          </p:nvSpPr>
          <p:spPr bwMode="auto">
            <a:xfrm flipV="1">
              <a:off x="4206" y="2516"/>
              <a:ext cx="24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114" name="Text Box 42"/>
          <p:cNvSpPr txBox="1">
            <a:spLocks noChangeArrowheads="1"/>
          </p:cNvSpPr>
          <p:nvPr/>
        </p:nvSpPr>
        <p:spPr bwMode="auto">
          <a:xfrm>
            <a:off x="619125" y="2846388"/>
            <a:ext cx="282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Parallel projection</a:t>
            </a:r>
          </a:p>
        </p:txBody>
      </p:sp>
      <p:sp>
        <p:nvSpPr>
          <p:cNvPr id="131115" name="Text Box 43"/>
          <p:cNvSpPr txBox="1">
            <a:spLocks noChangeArrowheads="1"/>
          </p:cNvSpPr>
          <p:nvPr/>
        </p:nvSpPr>
        <p:spPr bwMode="auto">
          <a:xfrm>
            <a:off x="5127625" y="2846388"/>
            <a:ext cx="345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Perspective projection</a:t>
            </a:r>
          </a:p>
        </p:txBody>
      </p:sp>
      <p:sp>
        <p:nvSpPr>
          <p:cNvPr id="131116" name="Freeform 44"/>
          <p:cNvSpPr>
            <a:spLocks/>
          </p:cNvSpPr>
          <p:nvPr/>
        </p:nvSpPr>
        <p:spPr bwMode="auto">
          <a:xfrm>
            <a:off x="1000125" y="4114800"/>
            <a:ext cx="1736725" cy="2578100"/>
          </a:xfrm>
          <a:custGeom>
            <a:avLst/>
            <a:gdLst>
              <a:gd name="T0" fmla="*/ 0 w 1094"/>
              <a:gd name="T1" fmla="*/ 0 h 1624"/>
              <a:gd name="T2" fmla="*/ 1094 w 1094"/>
              <a:gd name="T3" fmla="*/ 627 h 1624"/>
              <a:gd name="T4" fmla="*/ 1094 w 1094"/>
              <a:gd name="T5" fmla="*/ 1624 h 1624"/>
              <a:gd name="T6" fmla="*/ 0 w 1094"/>
              <a:gd name="T7" fmla="*/ 996 h 1624"/>
              <a:gd name="T8" fmla="*/ 0 w 1094"/>
              <a:gd name="T9" fmla="*/ 0 h 1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4"/>
              <a:gd name="T16" fmla="*/ 0 h 1624"/>
              <a:gd name="T17" fmla="*/ 1094 w 1094"/>
              <a:gd name="T18" fmla="*/ 1624 h 1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4" h="1624">
                <a:moveTo>
                  <a:pt x="0" y="0"/>
                </a:moveTo>
                <a:lnTo>
                  <a:pt x="1094" y="627"/>
                </a:lnTo>
                <a:lnTo>
                  <a:pt x="1094" y="1624"/>
                </a:lnTo>
                <a:lnTo>
                  <a:pt x="0" y="9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862013" y="3395663"/>
            <a:ext cx="2287587" cy="903287"/>
            <a:chOff x="543" y="2139"/>
            <a:chExt cx="1441" cy="569"/>
          </a:xfrm>
        </p:grpSpPr>
        <p:sp>
          <p:nvSpPr>
            <p:cNvPr id="25656" name="Rectangle 46"/>
            <p:cNvSpPr>
              <a:spLocks noChangeArrowheads="1"/>
            </p:cNvSpPr>
            <p:nvPr/>
          </p:nvSpPr>
          <p:spPr bwMode="auto">
            <a:xfrm>
              <a:off x="543" y="2139"/>
              <a:ext cx="14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2000">
                  <a:latin typeface="Arial" charset="0"/>
                </a:rPr>
                <a:t>Plane of projection</a:t>
              </a:r>
            </a:p>
          </p:txBody>
        </p:sp>
        <p:sp>
          <p:nvSpPr>
            <p:cNvPr id="25657" name="Freeform 47"/>
            <p:cNvSpPr>
              <a:spLocks/>
            </p:cNvSpPr>
            <p:nvPr/>
          </p:nvSpPr>
          <p:spPr bwMode="auto">
            <a:xfrm flipH="1">
              <a:off x="820" y="2436"/>
              <a:ext cx="440" cy="272"/>
            </a:xfrm>
            <a:custGeom>
              <a:avLst/>
              <a:gdLst>
                <a:gd name="T0" fmla="*/ 792 w 792"/>
                <a:gd name="T1" fmla="*/ 416 h 416"/>
                <a:gd name="T2" fmla="*/ 576 w 792"/>
                <a:gd name="T3" fmla="*/ 168 h 416"/>
                <a:gd name="T4" fmla="*/ 200 w 792"/>
                <a:gd name="T5" fmla="*/ 232 h 416"/>
                <a:gd name="T6" fmla="*/ 0 w 792"/>
                <a:gd name="T7" fmla="*/ 0 h 4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2"/>
                <a:gd name="T13" fmla="*/ 0 h 416"/>
                <a:gd name="T14" fmla="*/ 792 w 792"/>
                <a:gd name="T15" fmla="*/ 416 h 4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2" h="416">
                  <a:moveTo>
                    <a:pt x="792" y="416"/>
                  </a:moveTo>
                  <a:cubicBezTo>
                    <a:pt x="733" y="307"/>
                    <a:pt x="675" y="199"/>
                    <a:pt x="576" y="168"/>
                  </a:cubicBezTo>
                  <a:cubicBezTo>
                    <a:pt x="477" y="137"/>
                    <a:pt x="296" y="260"/>
                    <a:pt x="200" y="232"/>
                  </a:cubicBezTo>
                  <a:cubicBezTo>
                    <a:pt x="104" y="204"/>
                    <a:pt x="52" y="10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120" name="Line 48"/>
          <p:cNvSpPr>
            <a:spLocks noChangeShapeType="1"/>
          </p:cNvSpPr>
          <p:nvPr/>
        </p:nvSpPr>
        <p:spPr bwMode="auto">
          <a:xfrm>
            <a:off x="1149350" y="4559300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21" name="Line 49"/>
          <p:cNvSpPr>
            <a:spLocks noChangeShapeType="1"/>
          </p:cNvSpPr>
          <p:nvPr/>
        </p:nvSpPr>
        <p:spPr bwMode="auto">
          <a:xfrm>
            <a:off x="1149350" y="4556125"/>
            <a:ext cx="1057275" cy="611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22" name="Line 50"/>
          <p:cNvSpPr>
            <a:spLocks noChangeShapeType="1"/>
          </p:cNvSpPr>
          <p:nvPr/>
        </p:nvSpPr>
        <p:spPr bwMode="auto">
          <a:xfrm>
            <a:off x="1149350" y="5632450"/>
            <a:ext cx="1428750" cy="825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23" name="Line 51"/>
          <p:cNvSpPr>
            <a:spLocks noChangeShapeType="1"/>
          </p:cNvSpPr>
          <p:nvPr/>
        </p:nvSpPr>
        <p:spPr bwMode="auto">
          <a:xfrm flipV="1">
            <a:off x="2578100" y="5880100"/>
            <a:ext cx="0" cy="581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24" name="Line 52"/>
          <p:cNvSpPr>
            <a:spLocks noChangeShapeType="1"/>
          </p:cNvSpPr>
          <p:nvPr/>
        </p:nvSpPr>
        <p:spPr bwMode="auto">
          <a:xfrm>
            <a:off x="2206625" y="5165725"/>
            <a:ext cx="371475" cy="714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25" name="Line 53"/>
          <p:cNvSpPr>
            <a:spLocks noChangeShapeType="1"/>
          </p:cNvSpPr>
          <p:nvPr/>
        </p:nvSpPr>
        <p:spPr bwMode="auto">
          <a:xfrm flipH="1">
            <a:off x="795338" y="4565650"/>
            <a:ext cx="352425" cy="952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26" name="Line 54"/>
          <p:cNvSpPr>
            <a:spLocks noChangeShapeType="1"/>
          </p:cNvSpPr>
          <p:nvPr/>
        </p:nvSpPr>
        <p:spPr bwMode="auto">
          <a:xfrm flipH="1">
            <a:off x="1843088" y="5168900"/>
            <a:ext cx="352425" cy="952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27" name="Line 55"/>
          <p:cNvSpPr>
            <a:spLocks noChangeShapeType="1"/>
          </p:cNvSpPr>
          <p:nvPr/>
        </p:nvSpPr>
        <p:spPr bwMode="auto">
          <a:xfrm flipH="1">
            <a:off x="2224088" y="5873750"/>
            <a:ext cx="352425" cy="952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28" name="Line 56"/>
          <p:cNvSpPr>
            <a:spLocks noChangeShapeType="1"/>
          </p:cNvSpPr>
          <p:nvPr/>
        </p:nvSpPr>
        <p:spPr bwMode="auto">
          <a:xfrm flipH="1">
            <a:off x="2217738" y="6451600"/>
            <a:ext cx="352425" cy="952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29" name="Line 57"/>
          <p:cNvSpPr>
            <a:spLocks noChangeShapeType="1"/>
          </p:cNvSpPr>
          <p:nvPr/>
        </p:nvSpPr>
        <p:spPr bwMode="auto">
          <a:xfrm flipH="1">
            <a:off x="788988" y="5626100"/>
            <a:ext cx="352425" cy="952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30" name="Oval 58"/>
          <p:cNvSpPr>
            <a:spLocks noChangeArrowheads="1"/>
          </p:cNvSpPr>
          <p:nvPr/>
        </p:nvSpPr>
        <p:spPr bwMode="auto">
          <a:xfrm>
            <a:off x="1117600" y="4533900"/>
            <a:ext cx="63500" cy="635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31" name="Oval 59"/>
          <p:cNvSpPr>
            <a:spLocks noChangeArrowheads="1"/>
          </p:cNvSpPr>
          <p:nvPr/>
        </p:nvSpPr>
        <p:spPr bwMode="auto">
          <a:xfrm>
            <a:off x="2171700" y="5130800"/>
            <a:ext cx="63500" cy="635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32" name="Oval 60"/>
          <p:cNvSpPr>
            <a:spLocks noChangeArrowheads="1"/>
          </p:cNvSpPr>
          <p:nvPr/>
        </p:nvSpPr>
        <p:spPr bwMode="auto">
          <a:xfrm>
            <a:off x="2540000" y="5842000"/>
            <a:ext cx="63500" cy="635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33" name="Oval 61"/>
          <p:cNvSpPr>
            <a:spLocks noChangeArrowheads="1"/>
          </p:cNvSpPr>
          <p:nvPr/>
        </p:nvSpPr>
        <p:spPr bwMode="auto">
          <a:xfrm>
            <a:off x="2546350" y="6419850"/>
            <a:ext cx="63500" cy="635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34" name="Oval 62"/>
          <p:cNvSpPr>
            <a:spLocks noChangeArrowheads="1"/>
          </p:cNvSpPr>
          <p:nvPr/>
        </p:nvSpPr>
        <p:spPr bwMode="auto">
          <a:xfrm>
            <a:off x="1111250" y="5588000"/>
            <a:ext cx="63500" cy="635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35" name="Freeform 63"/>
          <p:cNvSpPr>
            <a:spLocks/>
          </p:cNvSpPr>
          <p:nvPr/>
        </p:nvSpPr>
        <p:spPr bwMode="auto">
          <a:xfrm>
            <a:off x="5845175" y="4095750"/>
            <a:ext cx="1736725" cy="2578100"/>
          </a:xfrm>
          <a:custGeom>
            <a:avLst/>
            <a:gdLst>
              <a:gd name="T0" fmla="*/ 0 w 1094"/>
              <a:gd name="T1" fmla="*/ 0 h 1624"/>
              <a:gd name="T2" fmla="*/ 1094 w 1094"/>
              <a:gd name="T3" fmla="*/ 627 h 1624"/>
              <a:gd name="T4" fmla="*/ 1094 w 1094"/>
              <a:gd name="T5" fmla="*/ 1624 h 1624"/>
              <a:gd name="T6" fmla="*/ 0 w 1094"/>
              <a:gd name="T7" fmla="*/ 996 h 1624"/>
              <a:gd name="T8" fmla="*/ 0 w 1094"/>
              <a:gd name="T9" fmla="*/ 0 h 1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4"/>
              <a:gd name="T16" fmla="*/ 0 h 1624"/>
              <a:gd name="T17" fmla="*/ 1094 w 1094"/>
              <a:gd name="T18" fmla="*/ 1624 h 1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4" h="1624">
                <a:moveTo>
                  <a:pt x="0" y="0"/>
                </a:moveTo>
                <a:lnTo>
                  <a:pt x="1094" y="627"/>
                </a:lnTo>
                <a:lnTo>
                  <a:pt x="1094" y="1624"/>
                </a:lnTo>
                <a:lnTo>
                  <a:pt x="0" y="9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5770563" y="3332163"/>
            <a:ext cx="2287587" cy="915987"/>
            <a:chOff x="3635" y="2099"/>
            <a:chExt cx="1441" cy="577"/>
          </a:xfrm>
        </p:grpSpPr>
        <p:sp>
          <p:nvSpPr>
            <p:cNvPr id="25654" name="Rectangle 65"/>
            <p:cNvSpPr>
              <a:spLocks noChangeArrowheads="1"/>
            </p:cNvSpPr>
            <p:nvPr/>
          </p:nvSpPr>
          <p:spPr bwMode="auto">
            <a:xfrm>
              <a:off x="3635" y="2099"/>
              <a:ext cx="14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2000">
                  <a:latin typeface="Arial" charset="0"/>
                </a:rPr>
                <a:t>Plane of projection</a:t>
              </a:r>
            </a:p>
          </p:txBody>
        </p:sp>
        <p:sp>
          <p:nvSpPr>
            <p:cNvPr id="25655" name="Freeform 66"/>
            <p:cNvSpPr>
              <a:spLocks/>
            </p:cNvSpPr>
            <p:nvPr/>
          </p:nvSpPr>
          <p:spPr bwMode="auto">
            <a:xfrm flipH="1">
              <a:off x="3840" y="2404"/>
              <a:ext cx="440" cy="272"/>
            </a:xfrm>
            <a:custGeom>
              <a:avLst/>
              <a:gdLst>
                <a:gd name="T0" fmla="*/ 792 w 792"/>
                <a:gd name="T1" fmla="*/ 416 h 416"/>
                <a:gd name="T2" fmla="*/ 576 w 792"/>
                <a:gd name="T3" fmla="*/ 168 h 416"/>
                <a:gd name="T4" fmla="*/ 200 w 792"/>
                <a:gd name="T5" fmla="*/ 232 h 416"/>
                <a:gd name="T6" fmla="*/ 0 w 792"/>
                <a:gd name="T7" fmla="*/ 0 h 4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2"/>
                <a:gd name="T13" fmla="*/ 0 h 416"/>
                <a:gd name="T14" fmla="*/ 792 w 792"/>
                <a:gd name="T15" fmla="*/ 416 h 4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2" h="416">
                  <a:moveTo>
                    <a:pt x="792" y="416"/>
                  </a:moveTo>
                  <a:cubicBezTo>
                    <a:pt x="733" y="307"/>
                    <a:pt x="675" y="199"/>
                    <a:pt x="576" y="168"/>
                  </a:cubicBezTo>
                  <a:cubicBezTo>
                    <a:pt x="477" y="137"/>
                    <a:pt x="296" y="260"/>
                    <a:pt x="200" y="232"/>
                  </a:cubicBezTo>
                  <a:cubicBezTo>
                    <a:pt x="104" y="204"/>
                    <a:pt x="52" y="10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139" name="Line 67"/>
          <p:cNvSpPr>
            <a:spLocks noChangeShapeType="1"/>
          </p:cNvSpPr>
          <p:nvPr/>
        </p:nvSpPr>
        <p:spPr bwMode="auto">
          <a:xfrm>
            <a:off x="6267450" y="4756150"/>
            <a:ext cx="0" cy="704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40" name="Line 68"/>
          <p:cNvSpPr>
            <a:spLocks noChangeShapeType="1"/>
          </p:cNvSpPr>
          <p:nvPr/>
        </p:nvSpPr>
        <p:spPr bwMode="auto">
          <a:xfrm>
            <a:off x="6261100" y="4757738"/>
            <a:ext cx="679450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41" name="Line 69"/>
          <p:cNvSpPr>
            <a:spLocks noChangeShapeType="1"/>
          </p:cNvSpPr>
          <p:nvPr/>
        </p:nvSpPr>
        <p:spPr bwMode="auto">
          <a:xfrm>
            <a:off x="6254750" y="5461000"/>
            <a:ext cx="922338" cy="52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42" name="Line 70"/>
          <p:cNvSpPr>
            <a:spLocks noChangeShapeType="1"/>
          </p:cNvSpPr>
          <p:nvPr/>
        </p:nvSpPr>
        <p:spPr bwMode="auto">
          <a:xfrm flipV="1">
            <a:off x="7175500" y="5619750"/>
            <a:ext cx="0" cy="377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43" name="Line 71"/>
          <p:cNvSpPr>
            <a:spLocks noChangeShapeType="1"/>
          </p:cNvSpPr>
          <p:nvPr/>
        </p:nvSpPr>
        <p:spPr bwMode="auto">
          <a:xfrm>
            <a:off x="6937375" y="5146675"/>
            <a:ext cx="236538" cy="468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44" name="Line 72"/>
          <p:cNvSpPr>
            <a:spLocks noChangeShapeType="1"/>
          </p:cNvSpPr>
          <p:nvPr/>
        </p:nvSpPr>
        <p:spPr bwMode="auto">
          <a:xfrm flipH="1" flipV="1">
            <a:off x="5511800" y="5976938"/>
            <a:ext cx="1658938" cy="174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45" name="Oval 73"/>
          <p:cNvSpPr>
            <a:spLocks noChangeArrowheads="1"/>
          </p:cNvSpPr>
          <p:nvPr/>
        </p:nvSpPr>
        <p:spPr bwMode="auto">
          <a:xfrm>
            <a:off x="7143750" y="5956300"/>
            <a:ext cx="63500" cy="635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46" name="Line 74"/>
          <p:cNvSpPr>
            <a:spLocks noChangeShapeType="1"/>
          </p:cNvSpPr>
          <p:nvPr/>
        </p:nvSpPr>
        <p:spPr bwMode="auto">
          <a:xfrm flipH="1">
            <a:off x="5513388" y="5613400"/>
            <a:ext cx="1657350" cy="368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47" name="Oval 75"/>
          <p:cNvSpPr>
            <a:spLocks noChangeArrowheads="1"/>
          </p:cNvSpPr>
          <p:nvPr/>
        </p:nvSpPr>
        <p:spPr bwMode="auto">
          <a:xfrm>
            <a:off x="7143750" y="5581650"/>
            <a:ext cx="63500" cy="635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48" name="Line 76"/>
          <p:cNvSpPr>
            <a:spLocks noChangeShapeType="1"/>
          </p:cNvSpPr>
          <p:nvPr/>
        </p:nvSpPr>
        <p:spPr bwMode="auto">
          <a:xfrm flipH="1">
            <a:off x="5519738" y="5156200"/>
            <a:ext cx="1435100" cy="8255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49" name="Oval 77"/>
          <p:cNvSpPr>
            <a:spLocks noChangeArrowheads="1"/>
          </p:cNvSpPr>
          <p:nvPr/>
        </p:nvSpPr>
        <p:spPr bwMode="auto">
          <a:xfrm>
            <a:off x="6921500" y="5130800"/>
            <a:ext cx="63500" cy="635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50" name="Line 78"/>
          <p:cNvSpPr>
            <a:spLocks noChangeShapeType="1"/>
          </p:cNvSpPr>
          <p:nvPr/>
        </p:nvSpPr>
        <p:spPr bwMode="auto">
          <a:xfrm flipH="1">
            <a:off x="5518150" y="4762500"/>
            <a:ext cx="744538" cy="12128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51" name="Oval 79"/>
          <p:cNvSpPr>
            <a:spLocks noChangeArrowheads="1"/>
          </p:cNvSpPr>
          <p:nvPr/>
        </p:nvSpPr>
        <p:spPr bwMode="auto">
          <a:xfrm>
            <a:off x="6235700" y="4730750"/>
            <a:ext cx="63500" cy="635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52" name="Line 80"/>
          <p:cNvSpPr>
            <a:spLocks noChangeShapeType="1"/>
          </p:cNvSpPr>
          <p:nvPr/>
        </p:nvSpPr>
        <p:spPr bwMode="auto">
          <a:xfrm flipH="1">
            <a:off x="5514975" y="5461000"/>
            <a:ext cx="754063" cy="5191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53" name="Oval 81"/>
          <p:cNvSpPr>
            <a:spLocks noChangeArrowheads="1"/>
          </p:cNvSpPr>
          <p:nvPr/>
        </p:nvSpPr>
        <p:spPr bwMode="auto">
          <a:xfrm>
            <a:off x="6235700" y="5429250"/>
            <a:ext cx="63500" cy="635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3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3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3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3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3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3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3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3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13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13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13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1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1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3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1000"/>
                                        <p:tgtEl>
                                          <p:spTgt spid="13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3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1000"/>
                                        <p:tgtEl>
                                          <p:spTgt spid="13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1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3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1000"/>
                                        <p:tgtEl>
                                          <p:spTgt spid="13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1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3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1000"/>
                                        <p:tgtEl>
                                          <p:spTgt spid="13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13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1000"/>
                                        <p:tgtEl>
                                          <p:spTgt spid="13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13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1000"/>
                                        <p:tgtEl>
                                          <p:spTgt spid="13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1000"/>
                                        <p:tgtEl>
                                          <p:spTgt spid="13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13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1000"/>
                                        <p:tgtEl>
                                          <p:spTgt spid="1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54" grpId="0" animBg="1"/>
      <p:bldP spid="131074" grpId="0" animBg="1"/>
      <p:bldP spid="131075" grpId="0" animBg="1"/>
      <p:bldP spid="131076" grpId="0" animBg="1"/>
      <p:bldP spid="131077" grpId="0" animBg="1"/>
      <p:bldP spid="131078" grpId="0" animBg="1"/>
      <p:bldP spid="131079" grpId="0" animBg="1"/>
      <p:bldP spid="131080" grpId="0" animBg="1"/>
      <p:bldP spid="131081" grpId="0" animBg="1"/>
      <p:bldP spid="131082" grpId="0" animBg="1"/>
      <p:bldP spid="131083" grpId="0" animBg="1"/>
      <p:bldP spid="131091" grpId="0"/>
      <p:bldP spid="131101" grpId="0" animBg="1"/>
      <p:bldP spid="131114" grpId="0"/>
      <p:bldP spid="131115" grpId="0"/>
      <p:bldP spid="131116" grpId="0" animBg="1"/>
      <p:bldP spid="131120" grpId="0" animBg="1"/>
      <p:bldP spid="131121" grpId="0" animBg="1"/>
      <p:bldP spid="131122" grpId="0" animBg="1"/>
      <p:bldP spid="131123" grpId="0" animBg="1"/>
      <p:bldP spid="131124" grpId="0" animBg="1"/>
      <p:bldP spid="131125" grpId="0" animBg="1"/>
      <p:bldP spid="131126" grpId="0" animBg="1"/>
      <p:bldP spid="131127" grpId="0" animBg="1"/>
      <p:bldP spid="131128" grpId="0" animBg="1"/>
      <p:bldP spid="131129" grpId="0" animBg="1"/>
      <p:bldP spid="131130" grpId="0" animBg="1"/>
      <p:bldP spid="131131" grpId="0" animBg="1"/>
      <p:bldP spid="131132" grpId="0" animBg="1"/>
      <p:bldP spid="131133" grpId="0" animBg="1"/>
      <p:bldP spid="131134" grpId="0" animBg="1"/>
      <p:bldP spid="131135" grpId="0" animBg="1"/>
      <p:bldP spid="131139" grpId="0" animBg="1"/>
      <p:bldP spid="131140" grpId="0" animBg="1"/>
      <p:bldP spid="131141" grpId="0" animBg="1"/>
      <p:bldP spid="131142" grpId="0" animBg="1"/>
      <p:bldP spid="131143" grpId="0" animBg="1"/>
      <p:bldP spid="131144" grpId="0" animBg="1"/>
      <p:bldP spid="131145" grpId="0" animBg="1"/>
      <p:bldP spid="131146" grpId="0" animBg="1"/>
      <p:bldP spid="131147" grpId="0" animBg="1"/>
      <p:bldP spid="131148" grpId="0" animBg="1"/>
      <p:bldP spid="131149" grpId="0" animBg="1"/>
      <p:bldP spid="131150" grpId="0" animBg="1"/>
      <p:bldP spid="131151" grpId="0" animBg="1"/>
      <p:bldP spid="131152" grpId="0" animBg="1"/>
      <p:bldP spid="1311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 l="569" t="542" r="1372" b="415"/>
          <a:stretch>
            <a:fillRect/>
          </a:stretch>
        </p:blipFill>
        <p:spPr bwMode="auto">
          <a:xfrm>
            <a:off x="5465763" y="1871663"/>
            <a:ext cx="32797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Disadvantage of</a:t>
            </a:r>
            <a:br>
              <a:rPr lang="en-US" sz="4000" b="1" smtClean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en-US" sz="40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Perspective  Projection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758825" y="1839913"/>
            <a:ext cx="4132263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400">
                <a:latin typeface="Arial" charset="0"/>
                <a:cs typeface="Arial" charset="0"/>
              </a:rPr>
              <a:t>Perspective projection is </a:t>
            </a: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not</a:t>
            </a:r>
            <a:r>
              <a:rPr lang="en-US" sz="240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Arial" charset="0"/>
                <a:cs typeface="Arial" charset="0"/>
              </a:rPr>
              <a:t>used by engineer for manu-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Arial" charset="0"/>
                <a:cs typeface="Arial" charset="0"/>
              </a:rPr>
              <a:t>facturing of parts, because</a:t>
            </a:r>
          </a:p>
          <a:p>
            <a:pPr>
              <a:lnSpc>
                <a:spcPct val="140000"/>
              </a:lnSpc>
              <a:defRPr/>
            </a:pPr>
            <a:endParaRPr lang="en-US" sz="800"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Arial" charset="0"/>
                <a:cs typeface="Arial" charset="0"/>
              </a:rPr>
              <a:t>1) It is difficult to create.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Arial" charset="0"/>
                <a:cs typeface="Arial" charset="0"/>
              </a:rPr>
              <a:t>2) It does not reveal exact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Arial" charset="0"/>
                <a:cs typeface="Arial" charset="0"/>
              </a:rPr>
              <a:t>    shape and size.</a:t>
            </a:r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>
            <a:off x="5697538" y="4949825"/>
            <a:ext cx="2997200" cy="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arrow" w="med" len="lg"/>
            <a:tailEnd type="arrow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6178550" y="5037138"/>
            <a:ext cx="2133600" cy="2746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Width is distorted</a:t>
            </a:r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430213" y="2055813"/>
            <a:ext cx="265112" cy="265112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build="p"/>
      <p:bldP spid="184325" grpId="0" animBg="1"/>
      <p:bldP spid="184326" grpId="0" animBg="1"/>
      <p:bldP spid="1843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Drafting05"/>
          <p:cNvPicPr>
            <a:picLocks noChangeAspect="1" noChangeArrowheads="1"/>
          </p:cNvPicPr>
          <p:nvPr/>
        </p:nvPicPr>
        <p:blipFill>
          <a:blip r:embed="rId2">
            <a:lum bright="4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963" y="4164013"/>
            <a:ext cx="8709025" cy="1903412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lang="en-US" sz="6000" b="1" smtClean="0">
                <a:solidFill>
                  <a:srgbClr val="663300"/>
                </a:solidFill>
                <a:latin typeface="Arial" charset="0"/>
                <a:cs typeface="Arial" charset="0"/>
              </a:rPr>
              <a:t>Orthographic  </a:t>
            </a:r>
            <a:br>
              <a:rPr lang="en-US" sz="6000" b="1" smtClean="0">
                <a:solidFill>
                  <a:srgbClr val="663300"/>
                </a:solidFill>
                <a:latin typeface="Arial" charset="0"/>
                <a:cs typeface="Arial" charset="0"/>
              </a:rPr>
            </a:br>
            <a:r>
              <a:rPr lang="en-US" sz="6000" b="1" smtClean="0">
                <a:solidFill>
                  <a:srgbClr val="663300"/>
                </a:solidFill>
                <a:latin typeface="Arial" charset="0"/>
                <a:cs typeface="Arial" charset="0"/>
              </a:rPr>
              <a:t>Projection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228600" y="2794000"/>
            <a:ext cx="8674100" cy="38560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2763" y="5229225"/>
            <a:ext cx="457200" cy="320675"/>
            <a:chOff x="355" y="3294"/>
            <a:chExt cx="288" cy="202"/>
          </a:xfrm>
        </p:grpSpPr>
        <p:sp>
          <p:nvSpPr>
            <p:cNvPr id="28762" name="Freeform 4"/>
            <p:cNvSpPr>
              <a:spLocks/>
            </p:cNvSpPr>
            <p:nvPr/>
          </p:nvSpPr>
          <p:spPr bwMode="auto">
            <a:xfrm>
              <a:off x="478" y="3294"/>
              <a:ext cx="158" cy="111"/>
            </a:xfrm>
            <a:custGeom>
              <a:avLst/>
              <a:gdLst>
                <a:gd name="T0" fmla="*/ 38 w 158"/>
                <a:gd name="T1" fmla="*/ 0 h 111"/>
                <a:gd name="T2" fmla="*/ 158 w 158"/>
                <a:gd name="T3" fmla="*/ 69 h 111"/>
                <a:gd name="T4" fmla="*/ 0 w 158"/>
                <a:gd name="T5" fmla="*/ 111 h 1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1"/>
                <a:gd name="T11" fmla="*/ 158 w 158"/>
                <a:gd name="T12" fmla="*/ 111 h 1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1">
                  <a:moveTo>
                    <a:pt x="38" y="0"/>
                  </a:moveTo>
                  <a:lnTo>
                    <a:pt x="158" y="69"/>
                  </a:lnTo>
                  <a:lnTo>
                    <a:pt x="0" y="111"/>
                  </a:ln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Line 5"/>
            <p:cNvSpPr>
              <a:spLocks noChangeShapeType="1"/>
            </p:cNvSpPr>
            <p:nvPr/>
          </p:nvSpPr>
          <p:spPr bwMode="auto">
            <a:xfrm>
              <a:off x="355" y="3330"/>
              <a:ext cx="288" cy="16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17525" y="3724275"/>
            <a:ext cx="457200" cy="330200"/>
            <a:chOff x="358" y="2346"/>
            <a:chExt cx="288" cy="208"/>
          </a:xfrm>
        </p:grpSpPr>
        <p:sp>
          <p:nvSpPr>
            <p:cNvPr id="28760" name="Freeform 7"/>
            <p:cNvSpPr>
              <a:spLocks/>
            </p:cNvSpPr>
            <p:nvPr/>
          </p:nvSpPr>
          <p:spPr bwMode="auto">
            <a:xfrm>
              <a:off x="484" y="2346"/>
              <a:ext cx="158" cy="111"/>
            </a:xfrm>
            <a:custGeom>
              <a:avLst/>
              <a:gdLst>
                <a:gd name="T0" fmla="*/ 38 w 158"/>
                <a:gd name="T1" fmla="*/ 0 h 111"/>
                <a:gd name="T2" fmla="*/ 158 w 158"/>
                <a:gd name="T3" fmla="*/ 69 h 111"/>
                <a:gd name="T4" fmla="*/ 0 w 158"/>
                <a:gd name="T5" fmla="*/ 111 h 1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1"/>
                <a:gd name="T11" fmla="*/ 158 w 158"/>
                <a:gd name="T12" fmla="*/ 111 h 1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1">
                  <a:moveTo>
                    <a:pt x="38" y="0"/>
                  </a:moveTo>
                  <a:lnTo>
                    <a:pt x="158" y="69"/>
                  </a:lnTo>
                  <a:lnTo>
                    <a:pt x="0" y="111"/>
                  </a:ln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Line 8"/>
            <p:cNvSpPr>
              <a:spLocks noChangeShapeType="1"/>
            </p:cNvSpPr>
            <p:nvPr/>
          </p:nvSpPr>
          <p:spPr bwMode="auto">
            <a:xfrm>
              <a:off x="358" y="2388"/>
              <a:ext cx="288" cy="16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550988" y="4381500"/>
            <a:ext cx="693737" cy="263525"/>
            <a:chOff x="1009" y="2760"/>
            <a:chExt cx="437" cy="166"/>
          </a:xfrm>
        </p:grpSpPr>
        <p:sp>
          <p:nvSpPr>
            <p:cNvPr id="28758" name="Freeform 10"/>
            <p:cNvSpPr>
              <a:spLocks/>
            </p:cNvSpPr>
            <p:nvPr/>
          </p:nvSpPr>
          <p:spPr bwMode="auto">
            <a:xfrm>
              <a:off x="1156" y="2805"/>
              <a:ext cx="290" cy="75"/>
            </a:xfrm>
            <a:custGeom>
              <a:avLst/>
              <a:gdLst>
                <a:gd name="T0" fmla="*/ 290 w 290"/>
                <a:gd name="T1" fmla="*/ 75 h 75"/>
                <a:gd name="T2" fmla="*/ 158 w 290"/>
                <a:gd name="T3" fmla="*/ 0 h 75"/>
                <a:gd name="T4" fmla="*/ 0 w 290"/>
                <a:gd name="T5" fmla="*/ 42 h 75"/>
                <a:gd name="T6" fmla="*/ 0 60000 65536"/>
                <a:gd name="T7" fmla="*/ 0 60000 65536"/>
                <a:gd name="T8" fmla="*/ 0 60000 65536"/>
                <a:gd name="T9" fmla="*/ 0 w 290"/>
                <a:gd name="T10" fmla="*/ 0 h 75"/>
                <a:gd name="T11" fmla="*/ 290 w 290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0" h="75">
                  <a:moveTo>
                    <a:pt x="290" y="75"/>
                  </a:moveTo>
                  <a:lnTo>
                    <a:pt x="158" y="0"/>
                  </a:lnTo>
                  <a:lnTo>
                    <a:pt x="0" y="42"/>
                  </a:ln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Line 11"/>
            <p:cNvSpPr>
              <a:spLocks noChangeShapeType="1"/>
            </p:cNvSpPr>
            <p:nvPr/>
          </p:nvSpPr>
          <p:spPr bwMode="auto">
            <a:xfrm>
              <a:off x="1009" y="2760"/>
              <a:ext cx="288" cy="16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254125" y="4684713"/>
            <a:ext cx="311150" cy="366712"/>
            <a:chOff x="870" y="2951"/>
            <a:chExt cx="196" cy="231"/>
          </a:xfrm>
        </p:grpSpPr>
        <p:sp>
          <p:nvSpPr>
            <p:cNvPr id="28756" name="Text Box 13"/>
            <p:cNvSpPr txBox="1">
              <a:spLocks noChangeArrowheads="1"/>
            </p:cNvSpPr>
            <p:nvPr/>
          </p:nvSpPr>
          <p:spPr bwMode="auto">
            <a:xfrm>
              <a:off x="870" y="295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5</a:t>
              </a:r>
              <a:endParaRPr lang="th-TH" sz="1800">
                <a:latin typeface="Arial" charset="0"/>
              </a:endParaRPr>
            </a:p>
          </p:txBody>
        </p:sp>
        <p:sp>
          <p:nvSpPr>
            <p:cNvPr id="28757" name="Oval 14"/>
            <p:cNvSpPr>
              <a:spLocks noChangeArrowheads="1"/>
            </p:cNvSpPr>
            <p:nvPr/>
          </p:nvSpPr>
          <p:spPr bwMode="auto">
            <a:xfrm>
              <a:off x="880" y="2976"/>
              <a:ext cx="184" cy="1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074863" y="5372100"/>
            <a:ext cx="693737" cy="257175"/>
            <a:chOff x="1339" y="3384"/>
            <a:chExt cx="437" cy="162"/>
          </a:xfrm>
        </p:grpSpPr>
        <p:sp>
          <p:nvSpPr>
            <p:cNvPr id="28754" name="Freeform 16"/>
            <p:cNvSpPr>
              <a:spLocks/>
            </p:cNvSpPr>
            <p:nvPr/>
          </p:nvSpPr>
          <p:spPr bwMode="auto">
            <a:xfrm>
              <a:off x="1486" y="3429"/>
              <a:ext cx="290" cy="75"/>
            </a:xfrm>
            <a:custGeom>
              <a:avLst/>
              <a:gdLst>
                <a:gd name="T0" fmla="*/ 290 w 290"/>
                <a:gd name="T1" fmla="*/ 75 h 75"/>
                <a:gd name="T2" fmla="*/ 158 w 290"/>
                <a:gd name="T3" fmla="*/ 0 h 75"/>
                <a:gd name="T4" fmla="*/ 0 w 290"/>
                <a:gd name="T5" fmla="*/ 42 h 75"/>
                <a:gd name="T6" fmla="*/ 0 60000 65536"/>
                <a:gd name="T7" fmla="*/ 0 60000 65536"/>
                <a:gd name="T8" fmla="*/ 0 60000 65536"/>
                <a:gd name="T9" fmla="*/ 0 w 290"/>
                <a:gd name="T10" fmla="*/ 0 h 75"/>
                <a:gd name="T11" fmla="*/ 290 w 290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0" h="75">
                  <a:moveTo>
                    <a:pt x="290" y="75"/>
                  </a:moveTo>
                  <a:lnTo>
                    <a:pt x="158" y="0"/>
                  </a:lnTo>
                  <a:lnTo>
                    <a:pt x="0" y="42"/>
                  </a:ln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Line 17"/>
            <p:cNvSpPr>
              <a:spLocks noChangeShapeType="1"/>
            </p:cNvSpPr>
            <p:nvPr/>
          </p:nvSpPr>
          <p:spPr bwMode="auto">
            <a:xfrm flipH="1" flipV="1">
              <a:off x="1339" y="3384"/>
              <a:ext cx="281" cy="162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0" name="Rectangle 18"/>
          <p:cNvSpPr>
            <a:spLocks noChangeArrowheads="1"/>
          </p:cNvSpPr>
          <p:nvPr/>
        </p:nvSpPr>
        <p:spPr bwMode="auto">
          <a:xfrm>
            <a:off x="217488" y="927100"/>
            <a:ext cx="8680450" cy="17145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217488" y="860425"/>
            <a:ext cx="87026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Orthographic projection</a:t>
            </a: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is a parallel projection technique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Arial" charset="0"/>
              </a:rPr>
              <a:t>in which the parallel lines of sight are </a:t>
            </a:r>
            <a:r>
              <a:rPr lang="en-US" sz="2400" b="1" i="1">
                <a:latin typeface="Arial" charset="0"/>
              </a:rPr>
              <a:t>perpendicular</a:t>
            </a:r>
            <a:r>
              <a:rPr lang="en-US" sz="2400">
                <a:latin typeface="Arial" charset="0"/>
              </a:rPr>
              <a:t> to the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Arial" charset="0"/>
              </a:rPr>
              <a:t>projection plane</a:t>
            </a:r>
          </a:p>
        </p:txBody>
      </p:sp>
      <p:sp>
        <p:nvSpPr>
          <p:cNvPr id="28682" name="Rectangle 20"/>
          <p:cNvSpPr>
            <a:spLocks noGrp="1" noChangeArrowheads="1"/>
          </p:cNvSpPr>
          <p:nvPr>
            <p:ph type="title"/>
          </p:nvPr>
        </p:nvSpPr>
        <p:spPr>
          <a:xfrm>
            <a:off x="673100" y="149225"/>
            <a:ext cx="7772400" cy="63817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Arial" charset="0"/>
              </a:rPr>
              <a:t>MEANING</a:t>
            </a:r>
          </a:p>
        </p:txBody>
      </p:sp>
      <p:sp>
        <p:nvSpPr>
          <p:cNvPr id="134165" name="Line 21"/>
          <p:cNvSpPr>
            <a:spLocks noChangeShapeType="1"/>
          </p:cNvSpPr>
          <p:nvPr/>
        </p:nvSpPr>
        <p:spPr bwMode="auto">
          <a:xfrm flipH="1">
            <a:off x="1987550" y="4171950"/>
            <a:ext cx="1751013" cy="471488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6" name="Line 22"/>
          <p:cNvSpPr>
            <a:spLocks noChangeShapeType="1"/>
          </p:cNvSpPr>
          <p:nvPr/>
        </p:nvSpPr>
        <p:spPr bwMode="auto">
          <a:xfrm flipH="1">
            <a:off x="2516188" y="5160963"/>
            <a:ext cx="1757362" cy="473075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7" name="Line 23"/>
          <p:cNvSpPr>
            <a:spLocks noChangeShapeType="1"/>
          </p:cNvSpPr>
          <p:nvPr/>
        </p:nvSpPr>
        <p:spPr bwMode="auto">
          <a:xfrm flipH="1">
            <a:off x="2505075" y="5970588"/>
            <a:ext cx="1776413" cy="479425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8" name="Line 24"/>
          <p:cNvSpPr>
            <a:spLocks noChangeShapeType="1"/>
          </p:cNvSpPr>
          <p:nvPr/>
        </p:nvSpPr>
        <p:spPr bwMode="auto">
          <a:xfrm flipH="1">
            <a:off x="533400" y="4813300"/>
            <a:ext cx="1744663" cy="4699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2274888" y="3155950"/>
            <a:ext cx="2552700" cy="2819400"/>
            <a:chOff x="1433" y="1988"/>
            <a:chExt cx="1608" cy="1776"/>
          </a:xfrm>
        </p:grpSpPr>
        <p:grpSp>
          <p:nvGrpSpPr>
            <p:cNvPr id="28741" name="Group 25"/>
            <p:cNvGrpSpPr>
              <a:grpSpLocks/>
            </p:cNvGrpSpPr>
            <p:nvPr/>
          </p:nvGrpSpPr>
          <p:grpSpPr bwMode="auto">
            <a:xfrm>
              <a:off x="1433" y="2081"/>
              <a:ext cx="1263" cy="1683"/>
              <a:chOff x="1512" y="2654"/>
              <a:chExt cx="900" cy="1200"/>
            </a:xfrm>
          </p:grpSpPr>
          <p:sp>
            <p:nvSpPr>
              <p:cNvPr id="28749" name="Line 26"/>
              <p:cNvSpPr>
                <a:spLocks noChangeShapeType="1"/>
              </p:cNvSpPr>
              <p:nvPr/>
            </p:nvSpPr>
            <p:spPr bwMode="auto">
              <a:xfrm>
                <a:off x="1512" y="2656"/>
                <a:ext cx="0" cy="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0" name="Line 27"/>
              <p:cNvSpPr>
                <a:spLocks noChangeShapeType="1"/>
              </p:cNvSpPr>
              <p:nvPr/>
            </p:nvSpPr>
            <p:spPr bwMode="auto">
              <a:xfrm>
                <a:off x="1512" y="2654"/>
                <a:ext cx="666" cy="3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1" name="Line 28"/>
              <p:cNvSpPr>
                <a:spLocks noChangeShapeType="1"/>
              </p:cNvSpPr>
              <p:nvPr/>
            </p:nvSpPr>
            <p:spPr bwMode="auto">
              <a:xfrm>
                <a:off x="1512" y="3332"/>
                <a:ext cx="900" cy="5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2" name="Line 29"/>
              <p:cNvSpPr>
                <a:spLocks noChangeShapeType="1"/>
              </p:cNvSpPr>
              <p:nvPr/>
            </p:nvSpPr>
            <p:spPr bwMode="auto">
              <a:xfrm flipV="1">
                <a:off x="2412" y="3488"/>
                <a:ext cx="0" cy="3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Line 30"/>
              <p:cNvSpPr>
                <a:spLocks noChangeShapeType="1"/>
              </p:cNvSpPr>
              <p:nvPr/>
            </p:nvSpPr>
            <p:spPr bwMode="auto">
              <a:xfrm>
                <a:off x="2178" y="3038"/>
                <a:ext cx="234" cy="4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42" name="Line 31"/>
            <p:cNvSpPr>
              <a:spLocks noChangeShapeType="1"/>
            </p:cNvSpPr>
            <p:nvPr/>
          </p:nvSpPr>
          <p:spPr bwMode="auto">
            <a:xfrm>
              <a:off x="1778" y="1988"/>
              <a:ext cx="935" cy="5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Line 32"/>
            <p:cNvSpPr>
              <a:spLocks noChangeShapeType="1"/>
            </p:cNvSpPr>
            <p:nvPr/>
          </p:nvSpPr>
          <p:spPr bwMode="auto">
            <a:xfrm flipV="1">
              <a:off x="3033" y="3158"/>
              <a:ext cx="0" cy="5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Line 33"/>
            <p:cNvSpPr>
              <a:spLocks noChangeShapeType="1"/>
            </p:cNvSpPr>
            <p:nvPr/>
          </p:nvSpPr>
          <p:spPr bwMode="auto">
            <a:xfrm>
              <a:off x="2713" y="2527"/>
              <a:ext cx="328" cy="6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Line 34"/>
            <p:cNvSpPr>
              <a:spLocks noChangeShapeType="1"/>
            </p:cNvSpPr>
            <p:nvPr/>
          </p:nvSpPr>
          <p:spPr bwMode="auto">
            <a:xfrm flipV="1">
              <a:off x="2696" y="3672"/>
              <a:ext cx="345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Line 35"/>
            <p:cNvSpPr>
              <a:spLocks noChangeShapeType="1"/>
            </p:cNvSpPr>
            <p:nvPr/>
          </p:nvSpPr>
          <p:spPr bwMode="auto">
            <a:xfrm flipV="1">
              <a:off x="2696" y="3158"/>
              <a:ext cx="345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Line 36"/>
            <p:cNvSpPr>
              <a:spLocks noChangeShapeType="1"/>
            </p:cNvSpPr>
            <p:nvPr/>
          </p:nvSpPr>
          <p:spPr bwMode="auto">
            <a:xfrm flipV="1">
              <a:off x="2368" y="2527"/>
              <a:ext cx="345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Line 37"/>
            <p:cNvSpPr>
              <a:spLocks noChangeShapeType="1"/>
            </p:cNvSpPr>
            <p:nvPr/>
          </p:nvSpPr>
          <p:spPr bwMode="auto">
            <a:xfrm flipV="1">
              <a:off x="1442" y="1988"/>
              <a:ext cx="345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82" name="Line 38"/>
          <p:cNvSpPr>
            <a:spLocks noChangeShapeType="1"/>
          </p:cNvSpPr>
          <p:nvPr/>
        </p:nvSpPr>
        <p:spPr bwMode="auto">
          <a:xfrm flipH="1">
            <a:off x="517525" y="3316288"/>
            <a:ext cx="1760538" cy="473075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2065338" y="6186488"/>
            <a:ext cx="693737" cy="263525"/>
            <a:chOff x="1333" y="3897"/>
            <a:chExt cx="437" cy="166"/>
          </a:xfrm>
        </p:grpSpPr>
        <p:sp>
          <p:nvSpPr>
            <p:cNvPr id="28739" name="Line 40"/>
            <p:cNvSpPr>
              <a:spLocks noChangeShapeType="1"/>
            </p:cNvSpPr>
            <p:nvPr/>
          </p:nvSpPr>
          <p:spPr bwMode="auto">
            <a:xfrm>
              <a:off x="1333" y="3897"/>
              <a:ext cx="288" cy="16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Freeform 41"/>
            <p:cNvSpPr>
              <a:spLocks/>
            </p:cNvSpPr>
            <p:nvPr/>
          </p:nvSpPr>
          <p:spPr bwMode="auto">
            <a:xfrm>
              <a:off x="1480" y="3945"/>
              <a:ext cx="290" cy="75"/>
            </a:xfrm>
            <a:custGeom>
              <a:avLst/>
              <a:gdLst>
                <a:gd name="T0" fmla="*/ 290 w 290"/>
                <a:gd name="T1" fmla="*/ 75 h 75"/>
                <a:gd name="T2" fmla="*/ 158 w 290"/>
                <a:gd name="T3" fmla="*/ 0 h 75"/>
                <a:gd name="T4" fmla="*/ 0 w 290"/>
                <a:gd name="T5" fmla="*/ 42 h 75"/>
                <a:gd name="T6" fmla="*/ 0 60000 65536"/>
                <a:gd name="T7" fmla="*/ 0 60000 65536"/>
                <a:gd name="T8" fmla="*/ 0 60000 65536"/>
                <a:gd name="T9" fmla="*/ 0 w 290"/>
                <a:gd name="T10" fmla="*/ 0 h 75"/>
                <a:gd name="T11" fmla="*/ 290 w 290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0" h="75">
                  <a:moveTo>
                    <a:pt x="290" y="75"/>
                  </a:moveTo>
                  <a:lnTo>
                    <a:pt x="158" y="0"/>
                  </a:lnTo>
                  <a:lnTo>
                    <a:pt x="0" y="42"/>
                  </a:ln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86" name="Freeform 42"/>
          <p:cNvSpPr>
            <a:spLocks/>
          </p:cNvSpPr>
          <p:nvPr/>
        </p:nvSpPr>
        <p:spPr bwMode="auto">
          <a:xfrm>
            <a:off x="311150" y="3165475"/>
            <a:ext cx="2436813" cy="3616325"/>
          </a:xfrm>
          <a:custGeom>
            <a:avLst/>
            <a:gdLst>
              <a:gd name="T0" fmla="*/ 0 w 1094"/>
              <a:gd name="T1" fmla="*/ 0 h 1624"/>
              <a:gd name="T2" fmla="*/ 1094 w 1094"/>
              <a:gd name="T3" fmla="*/ 627 h 1624"/>
              <a:gd name="T4" fmla="*/ 1094 w 1094"/>
              <a:gd name="T5" fmla="*/ 1624 h 1624"/>
              <a:gd name="T6" fmla="*/ 0 w 1094"/>
              <a:gd name="T7" fmla="*/ 996 h 1624"/>
              <a:gd name="T8" fmla="*/ 0 w 1094"/>
              <a:gd name="T9" fmla="*/ 0 h 1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4"/>
              <a:gd name="T16" fmla="*/ 0 h 1624"/>
              <a:gd name="T17" fmla="*/ 1094 w 1094"/>
              <a:gd name="T18" fmla="*/ 1624 h 1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4" h="1624">
                <a:moveTo>
                  <a:pt x="0" y="0"/>
                </a:moveTo>
                <a:lnTo>
                  <a:pt x="1094" y="627"/>
                </a:lnTo>
                <a:lnTo>
                  <a:pt x="1094" y="1624"/>
                </a:lnTo>
                <a:lnTo>
                  <a:pt x="0" y="9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7" name="Line 43"/>
          <p:cNvSpPr>
            <a:spLocks noChangeShapeType="1"/>
          </p:cNvSpPr>
          <p:nvPr/>
        </p:nvSpPr>
        <p:spPr bwMode="auto">
          <a:xfrm>
            <a:off x="519113" y="3787775"/>
            <a:ext cx="0" cy="1514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8" name="Line 44"/>
          <p:cNvSpPr>
            <a:spLocks noChangeShapeType="1"/>
          </p:cNvSpPr>
          <p:nvPr/>
        </p:nvSpPr>
        <p:spPr bwMode="auto">
          <a:xfrm>
            <a:off x="519113" y="3784600"/>
            <a:ext cx="1484312" cy="857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9" name="Line 45"/>
          <p:cNvSpPr>
            <a:spLocks noChangeShapeType="1"/>
          </p:cNvSpPr>
          <p:nvPr/>
        </p:nvSpPr>
        <p:spPr bwMode="auto">
          <a:xfrm>
            <a:off x="519113" y="5294313"/>
            <a:ext cx="2005012" cy="1157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90" name="Line 46"/>
          <p:cNvSpPr>
            <a:spLocks noChangeShapeType="1"/>
          </p:cNvSpPr>
          <p:nvPr/>
        </p:nvSpPr>
        <p:spPr bwMode="auto">
          <a:xfrm flipV="1">
            <a:off x="2524125" y="5641975"/>
            <a:ext cx="0" cy="814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91" name="Line 47"/>
          <p:cNvSpPr>
            <a:spLocks noChangeShapeType="1"/>
          </p:cNvSpPr>
          <p:nvPr/>
        </p:nvSpPr>
        <p:spPr bwMode="auto">
          <a:xfrm>
            <a:off x="2003425" y="4638675"/>
            <a:ext cx="520700" cy="100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92" name="Line 48"/>
          <p:cNvSpPr>
            <a:spLocks noChangeShapeType="1"/>
          </p:cNvSpPr>
          <p:nvPr/>
        </p:nvSpPr>
        <p:spPr bwMode="auto">
          <a:xfrm>
            <a:off x="5054600" y="6070600"/>
            <a:ext cx="3378200" cy="0"/>
          </a:xfrm>
          <a:prstGeom prst="line">
            <a:avLst/>
          </a:prstGeom>
          <a:noFill/>
          <a:ln w="28575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5207000" y="3505200"/>
            <a:ext cx="3036888" cy="533400"/>
            <a:chOff x="3464" y="2160"/>
            <a:chExt cx="1640" cy="288"/>
          </a:xfrm>
        </p:grpSpPr>
        <p:sp>
          <p:nvSpPr>
            <p:cNvPr id="28737" name="Rectangle 50"/>
            <p:cNvSpPr>
              <a:spLocks noChangeArrowheads="1"/>
            </p:cNvSpPr>
            <p:nvPr/>
          </p:nvSpPr>
          <p:spPr bwMode="auto">
            <a:xfrm>
              <a:off x="3464" y="2160"/>
              <a:ext cx="1352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" name="Rectangle 51"/>
            <p:cNvSpPr>
              <a:spLocks noChangeArrowheads="1"/>
            </p:cNvSpPr>
            <p:nvPr/>
          </p:nvSpPr>
          <p:spPr bwMode="auto">
            <a:xfrm>
              <a:off x="4816" y="2160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96" name="Line 52"/>
          <p:cNvSpPr>
            <a:spLocks noChangeShapeType="1"/>
          </p:cNvSpPr>
          <p:nvPr/>
        </p:nvSpPr>
        <p:spPr bwMode="auto">
          <a:xfrm>
            <a:off x="5200650" y="4038600"/>
            <a:ext cx="0" cy="20193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97" name="Line 53"/>
          <p:cNvSpPr>
            <a:spLocks noChangeShapeType="1"/>
          </p:cNvSpPr>
          <p:nvPr/>
        </p:nvSpPr>
        <p:spPr bwMode="auto">
          <a:xfrm>
            <a:off x="7708900" y="4038600"/>
            <a:ext cx="0" cy="20193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98" name="Line 54"/>
          <p:cNvSpPr>
            <a:spLocks noChangeShapeType="1"/>
          </p:cNvSpPr>
          <p:nvPr/>
        </p:nvSpPr>
        <p:spPr bwMode="auto">
          <a:xfrm>
            <a:off x="8242300" y="4038600"/>
            <a:ext cx="0" cy="20193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92"/>
          <p:cNvGrpSpPr>
            <a:grpSpLocks/>
          </p:cNvGrpSpPr>
          <p:nvPr/>
        </p:nvGrpSpPr>
        <p:grpSpPr bwMode="auto">
          <a:xfrm>
            <a:off x="5394325" y="2957513"/>
            <a:ext cx="2381250" cy="776287"/>
            <a:chOff x="3398" y="1863"/>
            <a:chExt cx="1500" cy="489"/>
          </a:xfrm>
        </p:grpSpPr>
        <p:sp>
          <p:nvSpPr>
            <p:cNvPr id="28735" name="Text Box 55"/>
            <p:cNvSpPr txBox="1">
              <a:spLocks noChangeArrowheads="1"/>
            </p:cNvSpPr>
            <p:nvPr/>
          </p:nvSpPr>
          <p:spPr bwMode="auto">
            <a:xfrm>
              <a:off x="3398" y="1863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Object views from top</a:t>
              </a:r>
            </a:p>
          </p:txBody>
        </p:sp>
        <p:sp>
          <p:nvSpPr>
            <p:cNvPr id="28736" name="Freeform 56"/>
            <p:cNvSpPr>
              <a:spLocks/>
            </p:cNvSpPr>
            <p:nvPr/>
          </p:nvSpPr>
          <p:spPr bwMode="auto">
            <a:xfrm rot="10800000">
              <a:off x="4016" y="2088"/>
              <a:ext cx="280" cy="264"/>
            </a:xfrm>
            <a:custGeom>
              <a:avLst/>
              <a:gdLst>
                <a:gd name="T0" fmla="*/ 0 w 280"/>
                <a:gd name="T1" fmla="*/ 0 h 264"/>
                <a:gd name="T2" fmla="*/ 192 w 280"/>
                <a:gd name="T3" fmla="*/ 72 h 264"/>
                <a:gd name="T4" fmla="*/ 136 w 280"/>
                <a:gd name="T5" fmla="*/ 208 h 264"/>
                <a:gd name="T6" fmla="*/ 280 w 280"/>
                <a:gd name="T7" fmla="*/ 264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264"/>
                <a:gd name="T14" fmla="*/ 280 w 280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264">
                  <a:moveTo>
                    <a:pt x="0" y="0"/>
                  </a:moveTo>
                  <a:cubicBezTo>
                    <a:pt x="84" y="18"/>
                    <a:pt x="169" y="37"/>
                    <a:pt x="192" y="72"/>
                  </a:cubicBezTo>
                  <a:cubicBezTo>
                    <a:pt x="215" y="107"/>
                    <a:pt x="121" y="176"/>
                    <a:pt x="136" y="208"/>
                  </a:cubicBezTo>
                  <a:cubicBezTo>
                    <a:pt x="151" y="240"/>
                    <a:pt x="215" y="252"/>
                    <a:pt x="280" y="2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5818188" y="6097588"/>
            <a:ext cx="2097087" cy="617537"/>
            <a:chOff x="3697" y="3841"/>
            <a:chExt cx="1321" cy="389"/>
          </a:xfrm>
        </p:grpSpPr>
        <p:sp>
          <p:nvSpPr>
            <p:cNvPr id="28733" name="Text Box 58"/>
            <p:cNvSpPr txBox="1">
              <a:spLocks noChangeArrowheads="1"/>
            </p:cNvSpPr>
            <p:nvPr/>
          </p:nvSpPr>
          <p:spPr bwMode="auto">
            <a:xfrm>
              <a:off x="3870" y="3999"/>
              <a:ext cx="1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Projection plane</a:t>
              </a:r>
            </a:p>
          </p:txBody>
        </p:sp>
        <p:sp>
          <p:nvSpPr>
            <p:cNvPr id="28734" name="Freeform 59"/>
            <p:cNvSpPr>
              <a:spLocks/>
            </p:cNvSpPr>
            <p:nvPr/>
          </p:nvSpPr>
          <p:spPr bwMode="auto">
            <a:xfrm rot="-10010388" flipH="1" flipV="1">
              <a:off x="3697" y="3841"/>
              <a:ext cx="220" cy="253"/>
            </a:xfrm>
            <a:custGeom>
              <a:avLst/>
              <a:gdLst>
                <a:gd name="T0" fmla="*/ 0 w 280"/>
                <a:gd name="T1" fmla="*/ 0 h 264"/>
                <a:gd name="T2" fmla="*/ 192 w 280"/>
                <a:gd name="T3" fmla="*/ 72 h 264"/>
                <a:gd name="T4" fmla="*/ 136 w 280"/>
                <a:gd name="T5" fmla="*/ 208 h 264"/>
                <a:gd name="T6" fmla="*/ 280 w 280"/>
                <a:gd name="T7" fmla="*/ 264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264"/>
                <a:gd name="T14" fmla="*/ 280 w 280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264">
                  <a:moveTo>
                    <a:pt x="0" y="0"/>
                  </a:moveTo>
                  <a:cubicBezTo>
                    <a:pt x="84" y="18"/>
                    <a:pt x="169" y="37"/>
                    <a:pt x="192" y="72"/>
                  </a:cubicBezTo>
                  <a:cubicBezTo>
                    <a:pt x="215" y="107"/>
                    <a:pt x="121" y="176"/>
                    <a:pt x="136" y="208"/>
                  </a:cubicBezTo>
                  <a:cubicBezTo>
                    <a:pt x="151" y="240"/>
                    <a:pt x="215" y="252"/>
                    <a:pt x="280" y="2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204" name="Freeform 60"/>
          <p:cNvSpPr>
            <a:spLocks/>
          </p:cNvSpPr>
          <p:nvPr/>
        </p:nvSpPr>
        <p:spPr bwMode="auto">
          <a:xfrm>
            <a:off x="5207000" y="5918200"/>
            <a:ext cx="139700" cy="146050"/>
          </a:xfrm>
          <a:custGeom>
            <a:avLst/>
            <a:gdLst>
              <a:gd name="T0" fmla="*/ 0 w 88"/>
              <a:gd name="T1" fmla="*/ 0 h 92"/>
              <a:gd name="T2" fmla="*/ 88 w 88"/>
              <a:gd name="T3" fmla="*/ 0 h 92"/>
              <a:gd name="T4" fmla="*/ 88 w 88"/>
              <a:gd name="T5" fmla="*/ 92 h 92"/>
              <a:gd name="T6" fmla="*/ 0 60000 65536"/>
              <a:gd name="T7" fmla="*/ 0 60000 65536"/>
              <a:gd name="T8" fmla="*/ 0 60000 65536"/>
              <a:gd name="T9" fmla="*/ 0 w 88"/>
              <a:gd name="T10" fmla="*/ 0 h 92"/>
              <a:gd name="T11" fmla="*/ 88 w 88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" h="92">
                <a:moveTo>
                  <a:pt x="0" y="0"/>
                </a:moveTo>
                <a:lnTo>
                  <a:pt x="88" y="0"/>
                </a:lnTo>
                <a:lnTo>
                  <a:pt x="88" y="92"/>
                </a:lnTo>
              </a:path>
            </a:pathLst>
          </a:cu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05" name="Freeform 61"/>
          <p:cNvSpPr>
            <a:spLocks/>
          </p:cNvSpPr>
          <p:nvPr/>
        </p:nvSpPr>
        <p:spPr bwMode="auto">
          <a:xfrm flipH="1">
            <a:off x="7569200" y="5918200"/>
            <a:ext cx="139700" cy="146050"/>
          </a:xfrm>
          <a:custGeom>
            <a:avLst/>
            <a:gdLst>
              <a:gd name="T0" fmla="*/ 0 w 88"/>
              <a:gd name="T1" fmla="*/ 0 h 92"/>
              <a:gd name="T2" fmla="*/ 88 w 88"/>
              <a:gd name="T3" fmla="*/ 0 h 92"/>
              <a:gd name="T4" fmla="*/ 88 w 88"/>
              <a:gd name="T5" fmla="*/ 92 h 92"/>
              <a:gd name="T6" fmla="*/ 0 60000 65536"/>
              <a:gd name="T7" fmla="*/ 0 60000 65536"/>
              <a:gd name="T8" fmla="*/ 0 60000 65536"/>
              <a:gd name="T9" fmla="*/ 0 w 88"/>
              <a:gd name="T10" fmla="*/ 0 h 92"/>
              <a:gd name="T11" fmla="*/ 88 w 88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" h="92">
                <a:moveTo>
                  <a:pt x="0" y="0"/>
                </a:moveTo>
                <a:lnTo>
                  <a:pt x="88" y="0"/>
                </a:lnTo>
                <a:lnTo>
                  <a:pt x="88" y="92"/>
                </a:lnTo>
              </a:path>
            </a:pathLst>
          </a:cu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06" name="Freeform 62"/>
          <p:cNvSpPr>
            <a:spLocks/>
          </p:cNvSpPr>
          <p:nvPr/>
        </p:nvSpPr>
        <p:spPr bwMode="auto">
          <a:xfrm flipH="1">
            <a:off x="8102600" y="5911850"/>
            <a:ext cx="139700" cy="146050"/>
          </a:xfrm>
          <a:custGeom>
            <a:avLst/>
            <a:gdLst>
              <a:gd name="T0" fmla="*/ 0 w 88"/>
              <a:gd name="T1" fmla="*/ 0 h 92"/>
              <a:gd name="T2" fmla="*/ 88 w 88"/>
              <a:gd name="T3" fmla="*/ 0 h 92"/>
              <a:gd name="T4" fmla="*/ 88 w 88"/>
              <a:gd name="T5" fmla="*/ 92 h 92"/>
              <a:gd name="T6" fmla="*/ 0 60000 65536"/>
              <a:gd name="T7" fmla="*/ 0 60000 65536"/>
              <a:gd name="T8" fmla="*/ 0 60000 65536"/>
              <a:gd name="T9" fmla="*/ 0 w 88"/>
              <a:gd name="T10" fmla="*/ 0 h 92"/>
              <a:gd name="T11" fmla="*/ 88 w 88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" h="92">
                <a:moveTo>
                  <a:pt x="0" y="0"/>
                </a:moveTo>
                <a:lnTo>
                  <a:pt x="88" y="0"/>
                </a:lnTo>
                <a:lnTo>
                  <a:pt x="88" y="92"/>
                </a:lnTo>
              </a:path>
            </a:pathLst>
          </a:cu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1190625" y="3186113"/>
            <a:ext cx="311150" cy="366712"/>
            <a:chOff x="990" y="1967"/>
            <a:chExt cx="196" cy="231"/>
          </a:xfrm>
        </p:grpSpPr>
        <p:sp>
          <p:nvSpPr>
            <p:cNvPr id="28731" name="Text Box 64"/>
            <p:cNvSpPr txBox="1">
              <a:spLocks noChangeArrowheads="1"/>
            </p:cNvSpPr>
            <p:nvPr/>
          </p:nvSpPr>
          <p:spPr bwMode="auto">
            <a:xfrm>
              <a:off x="990" y="196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1</a:t>
              </a:r>
              <a:endParaRPr lang="th-TH" sz="1800">
                <a:latin typeface="Arial" charset="0"/>
              </a:endParaRPr>
            </a:p>
          </p:txBody>
        </p:sp>
        <p:sp>
          <p:nvSpPr>
            <p:cNvPr id="28732" name="Oval 65"/>
            <p:cNvSpPr>
              <a:spLocks noChangeArrowheads="1"/>
            </p:cNvSpPr>
            <p:nvPr/>
          </p:nvSpPr>
          <p:spPr bwMode="auto">
            <a:xfrm>
              <a:off x="1000" y="1992"/>
              <a:ext cx="184" cy="1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6"/>
          <p:cNvGrpSpPr>
            <a:grpSpLocks/>
          </p:cNvGrpSpPr>
          <p:nvPr/>
        </p:nvGrpSpPr>
        <p:grpSpPr bwMode="auto">
          <a:xfrm>
            <a:off x="2778125" y="4024313"/>
            <a:ext cx="311150" cy="366712"/>
            <a:chOff x="990" y="1967"/>
            <a:chExt cx="196" cy="231"/>
          </a:xfrm>
        </p:grpSpPr>
        <p:sp>
          <p:nvSpPr>
            <p:cNvPr id="28729" name="Text Box 67"/>
            <p:cNvSpPr txBox="1">
              <a:spLocks noChangeArrowheads="1"/>
            </p:cNvSpPr>
            <p:nvPr/>
          </p:nvSpPr>
          <p:spPr bwMode="auto">
            <a:xfrm>
              <a:off x="990" y="196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2</a:t>
              </a:r>
              <a:endParaRPr lang="th-TH" sz="1800">
                <a:latin typeface="Arial" charset="0"/>
              </a:endParaRPr>
            </a:p>
          </p:txBody>
        </p:sp>
        <p:sp>
          <p:nvSpPr>
            <p:cNvPr id="28730" name="Oval 68"/>
            <p:cNvSpPr>
              <a:spLocks noChangeArrowheads="1"/>
            </p:cNvSpPr>
            <p:nvPr/>
          </p:nvSpPr>
          <p:spPr bwMode="auto">
            <a:xfrm>
              <a:off x="1000" y="1992"/>
              <a:ext cx="184" cy="1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69"/>
          <p:cNvGrpSpPr>
            <a:grpSpLocks/>
          </p:cNvGrpSpPr>
          <p:nvPr/>
        </p:nvGrpSpPr>
        <p:grpSpPr bwMode="auto">
          <a:xfrm>
            <a:off x="3425825" y="4964113"/>
            <a:ext cx="311150" cy="366712"/>
            <a:chOff x="990" y="1967"/>
            <a:chExt cx="196" cy="231"/>
          </a:xfrm>
        </p:grpSpPr>
        <p:sp>
          <p:nvSpPr>
            <p:cNvPr id="28727" name="Text Box 70"/>
            <p:cNvSpPr txBox="1">
              <a:spLocks noChangeArrowheads="1"/>
            </p:cNvSpPr>
            <p:nvPr/>
          </p:nvSpPr>
          <p:spPr bwMode="auto">
            <a:xfrm>
              <a:off x="990" y="196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3</a:t>
              </a:r>
              <a:endParaRPr lang="th-TH" sz="1800">
                <a:latin typeface="Arial" charset="0"/>
              </a:endParaRPr>
            </a:p>
          </p:txBody>
        </p:sp>
        <p:sp>
          <p:nvSpPr>
            <p:cNvPr id="28728" name="Oval 71"/>
            <p:cNvSpPr>
              <a:spLocks noChangeArrowheads="1"/>
            </p:cNvSpPr>
            <p:nvPr/>
          </p:nvSpPr>
          <p:spPr bwMode="auto">
            <a:xfrm>
              <a:off x="1000" y="1992"/>
              <a:ext cx="184" cy="1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3502025" y="5776913"/>
            <a:ext cx="311150" cy="366712"/>
            <a:chOff x="990" y="1967"/>
            <a:chExt cx="196" cy="231"/>
          </a:xfrm>
        </p:grpSpPr>
        <p:sp>
          <p:nvSpPr>
            <p:cNvPr id="28725" name="Text Box 73"/>
            <p:cNvSpPr txBox="1">
              <a:spLocks noChangeArrowheads="1"/>
            </p:cNvSpPr>
            <p:nvPr/>
          </p:nvSpPr>
          <p:spPr bwMode="auto">
            <a:xfrm>
              <a:off x="990" y="196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4</a:t>
              </a:r>
              <a:endParaRPr lang="th-TH" sz="1800">
                <a:latin typeface="Arial" charset="0"/>
              </a:endParaRPr>
            </a:p>
          </p:txBody>
        </p:sp>
        <p:sp>
          <p:nvSpPr>
            <p:cNvPr id="28726" name="Oval 74"/>
            <p:cNvSpPr>
              <a:spLocks noChangeArrowheads="1"/>
            </p:cNvSpPr>
            <p:nvPr/>
          </p:nvSpPr>
          <p:spPr bwMode="auto">
            <a:xfrm>
              <a:off x="1000" y="1992"/>
              <a:ext cx="184" cy="1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5"/>
          <p:cNvGrpSpPr>
            <a:grpSpLocks/>
          </p:cNvGrpSpPr>
          <p:nvPr/>
        </p:nvGrpSpPr>
        <p:grpSpPr bwMode="auto">
          <a:xfrm>
            <a:off x="5572125" y="4189413"/>
            <a:ext cx="311150" cy="366712"/>
            <a:chOff x="870" y="2951"/>
            <a:chExt cx="196" cy="231"/>
          </a:xfrm>
        </p:grpSpPr>
        <p:sp>
          <p:nvSpPr>
            <p:cNvPr id="28723" name="Text Box 76"/>
            <p:cNvSpPr txBox="1">
              <a:spLocks noChangeArrowheads="1"/>
            </p:cNvSpPr>
            <p:nvPr/>
          </p:nvSpPr>
          <p:spPr bwMode="auto">
            <a:xfrm>
              <a:off x="870" y="295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5</a:t>
              </a:r>
              <a:endParaRPr lang="th-TH" sz="1800">
                <a:latin typeface="Arial" charset="0"/>
              </a:endParaRPr>
            </a:p>
          </p:txBody>
        </p:sp>
        <p:sp>
          <p:nvSpPr>
            <p:cNvPr id="28724" name="Oval 77"/>
            <p:cNvSpPr>
              <a:spLocks noChangeArrowheads="1"/>
            </p:cNvSpPr>
            <p:nvPr/>
          </p:nvSpPr>
          <p:spPr bwMode="auto">
            <a:xfrm>
              <a:off x="880" y="2976"/>
              <a:ext cx="184" cy="1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8"/>
          <p:cNvGrpSpPr>
            <a:grpSpLocks/>
          </p:cNvGrpSpPr>
          <p:nvPr/>
        </p:nvGrpSpPr>
        <p:grpSpPr bwMode="auto">
          <a:xfrm>
            <a:off x="5216525" y="4189413"/>
            <a:ext cx="311150" cy="366712"/>
            <a:chOff x="990" y="1967"/>
            <a:chExt cx="196" cy="231"/>
          </a:xfrm>
        </p:grpSpPr>
        <p:sp>
          <p:nvSpPr>
            <p:cNvPr id="28721" name="Text Box 79"/>
            <p:cNvSpPr txBox="1">
              <a:spLocks noChangeArrowheads="1"/>
            </p:cNvSpPr>
            <p:nvPr/>
          </p:nvSpPr>
          <p:spPr bwMode="auto">
            <a:xfrm>
              <a:off x="990" y="196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1</a:t>
              </a:r>
              <a:endParaRPr lang="th-TH" sz="1800">
                <a:latin typeface="Arial" charset="0"/>
              </a:endParaRPr>
            </a:p>
          </p:txBody>
        </p:sp>
        <p:sp>
          <p:nvSpPr>
            <p:cNvPr id="28722" name="Oval 80"/>
            <p:cNvSpPr>
              <a:spLocks noChangeArrowheads="1"/>
            </p:cNvSpPr>
            <p:nvPr/>
          </p:nvSpPr>
          <p:spPr bwMode="auto">
            <a:xfrm>
              <a:off x="1000" y="1992"/>
              <a:ext cx="184" cy="1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81"/>
          <p:cNvGrpSpPr>
            <a:grpSpLocks/>
          </p:cNvGrpSpPr>
          <p:nvPr/>
        </p:nvGrpSpPr>
        <p:grpSpPr bwMode="auto">
          <a:xfrm>
            <a:off x="7375525" y="4189413"/>
            <a:ext cx="311150" cy="366712"/>
            <a:chOff x="990" y="1967"/>
            <a:chExt cx="196" cy="231"/>
          </a:xfrm>
        </p:grpSpPr>
        <p:sp>
          <p:nvSpPr>
            <p:cNvPr id="28719" name="Text Box 82"/>
            <p:cNvSpPr txBox="1">
              <a:spLocks noChangeArrowheads="1"/>
            </p:cNvSpPr>
            <p:nvPr/>
          </p:nvSpPr>
          <p:spPr bwMode="auto">
            <a:xfrm>
              <a:off x="990" y="196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2</a:t>
              </a:r>
              <a:endParaRPr lang="th-TH" sz="1800">
                <a:latin typeface="Arial" charset="0"/>
              </a:endParaRPr>
            </a:p>
          </p:txBody>
        </p:sp>
        <p:sp>
          <p:nvSpPr>
            <p:cNvPr id="28720" name="Oval 83"/>
            <p:cNvSpPr>
              <a:spLocks noChangeArrowheads="1"/>
            </p:cNvSpPr>
            <p:nvPr/>
          </p:nvSpPr>
          <p:spPr bwMode="auto">
            <a:xfrm>
              <a:off x="1000" y="1992"/>
              <a:ext cx="184" cy="1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84"/>
          <p:cNvGrpSpPr>
            <a:grpSpLocks/>
          </p:cNvGrpSpPr>
          <p:nvPr/>
        </p:nvGrpSpPr>
        <p:grpSpPr bwMode="auto">
          <a:xfrm>
            <a:off x="8251825" y="4202113"/>
            <a:ext cx="311150" cy="366712"/>
            <a:chOff x="990" y="1967"/>
            <a:chExt cx="196" cy="231"/>
          </a:xfrm>
        </p:grpSpPr>
        <p:sp>
          <p:nvSpPr>
            <p:cNvPr id="28717" name="Text Box 85"/>
            <p:cNvSpPr txBox="1">
              <a:spLocks noChangeArrowheads="1"/>
            </p:cNvSpPr>
            <p:nvPr/>
          </p:nvSpPr>
          <p:spPr bwMode="auto">
            <a:xfrm>
              <a:off x="990" y="196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3</a:t>
              </a:r>
              <a:endParaRPr lang="th-TH" sz="1800">
                <a:latin typeface="Arial" charset="0"/>
              </a:endParaRPr>
            </a:p>
          </p:txBody>
        </p:sp>
        <p:sp>
          <p:nvSpPr>
            <p:cNvPr id="28718" name="Oval 86"/>
            <p:cNvSpPr>
              <a:spLocks noChangeArrowheads="1"/>
            </p:cNvSpPr>
            <p:nvPr/>
          </p:nvSpPr>
          <p:spPr bwMode="auto">
            <a:xfrm>
              <a:off x="1000" y="1992"/>
              <a:ext cx="184" cy="1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87"/>
          <p:cNvGrpSpPr>
            <a:grpSpLocks/>
          </p:cNvGrpSpPr>
          <p:nvPr/>
        </p:nvGrpSpPr>
        <p:grpSpPr bwMode="auto">
          <a:xfrm>
            <a:off x="8594725" y="4202113"/>
            <a:ext cx="311150" cy="366712"/>
            <a:chOff x="990" y="1967"/>
            <a:chExt cx="196" cy="231"/>
          </a:xfrm>
        </p:grpSpPr>
        <p:sp>
          <p:nvSpPr>
            <p:cNvPr id="28715" name="Text Box 88"/>
            <p:cNvSpPr txBox="1">
              <a:spLocks noChangeArrowheads="1"/>
            </p:cNvSpPr>
            <p:nvPr/>
          </p:nvSpPr>
          <p:spPr bwMode="auto">
            <a:xfrm>
              <a:off x="990" y="196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4</a:t>
              </a:r>
              <a:endParaRPr lang="th-TH" sz="1800">
                <a:latin typeface="Arial" charset="0"/>
              </a:endParaRPr>
            </a:p>
          </p:txBody>
        </p:sp>
        <p:sp>
          <p:nvSpPr>
            <p:cNvPr id="28716" name="Oval 89"/>
            <p:cNvSpPr>
              <a:spLocks noChangeArrowheads="1"/>
            </p:cNvSpPr>
            <p:nvPr/>
          </p:nvSpPr>
          <p:spPr bwMode="auto">
            <a:xfrm>
              <a:off x="1000" y="1992"/>
              <a:ext cx="184" cy="1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3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3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3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13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3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000"/>
                                        <p:tgtEl>
                                          <p:spTgt spid="13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3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3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3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3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/>
      <p:bldP spid="134165" grpId="0" animBg="1"/>
      <p:bldP spid="134166" grpId="0" animBg="1"/>
      <p:bldP spid="134167" grpId="0" animBg="1"/>
      <p:bldP spid="134168" grpId="0" animBg="1"/>
      <p:bldP spid="134182" grpId="0" animBg="1"/>
      <p:bldP spid="134186" grpId="0" animBg="1"/>
      <p:bldP spid="134187" grpId="0" animBg="1"/>
      <p:bldP spid="134188" grpId="0" animBg="1"/>
      <p:bldP spid="134189" grpId="0" animBg="1"/>
      <p:bldP spid="134190" grpId="0" animBg="1"/>
      <p:bldP spid="134191" grpId="0" animBg="1"/>
      <p:bldP spid="134192" grpId="0" animBg="1"/>
      <p:bldP spid="134196" grpId="0" animBg="1"/>
      <p:bldP spid="134197" grpId="0" animBg="1"/>
      <p:bldP spid="134198" grpId="0" animBg="1"/>
      <p:bldP spid="134204" grpId="0" animBg="1"/>
      <p:bldP spid="134205" grpId="0" animBg="1"/>
      <p:bldP spid="1342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51"/>
          <p:cNvSpPr>
            <a:spLocks noGrp="1" noChangeArrowheads="1"/>
          </p:cNvSpPr>
          <p:nvPr>
            <p:ph type="ctrTitle"/>
          </p:nvPr>
        </p:nvSpPr>
        <p:spPr>
          <a:xfrm>
            <a:off x="4572000" y="2589213"/>
            <a:ext cx="4572000" cy="1677987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GRAPHICS  LANGUAGE</a:t>
            </a:r>
          </a:p>
        </p:txBody>
      </p:sp>
      <p:sp>
        <p:nvSpPr>
          <p:cNvPr id="5123" name="Rectangle 1054"/>
          <p:cNvSpPr>
            <a:spLocks noChangeArrowheads="1"/>
          </p:cNvSpPr>
          <p:nvPr/>
        </p:nvSpPr>
        <p:spPr bwMode="auto">
          <a:xfrm>
            <a:off x="4572000" y="4616450"/>
            <a:ext cx="4572000" cy="889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1055"/>
          <p:cNvSpPr>
            <a:spLocks noChangeArrowheads="1"/>
          </p:cNvSpPr>
          <p:nvPr/>
        </p:nvSpPr>
        <p:spPr bwMode="auto">
          <a:xfrm>
            <a:off x="4572000" y="2185988"/>
            <a:ext cx="4572000" cy="889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5" name="Picture 1057" descr="P-draf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0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42" name="Line 74"/>
          <p:cNvSpPr>
            <a:spLocks noChangeShapeType="1"/>
          </p:cNvSpPr>
          <p:nvPr/>
        </p:nvSpPr>
        <p:spPr bwMode="auto">
          <a:xfrm flipH="1">
            <a:off x="6964363" y="4840288"/>
            <a:ext cx="1341437" cy="355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4610100" y="1962150"/>
            <a:ext cx="1028700" cy="10287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>
              <a:rot lat="0" lon="2700000" rev="0"/>
            </a:camera>
            <a:lightRig rig="legacyNormal2" dir="t"/>
          </a:scene3d>
          <a:sp3d extrusionH="684200" prstMaterial="legacyPlastic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35171" name="Line 3"/>
          <p:cNvSpPr>
            <a:spLocks noChangeShapeType="1"/>
          </p:cNvSpPr>
          <p:nvPr/>
        </p:nvSpPr>
        <p:spPr bwMode="auto">
          <a:xfrm flipH="1">
            <a:off x="4000500" y="2100263"/>
            <a:ext cx="1384300" cy="354012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72" name="Line 4"/>
          <p:cNvSpPr>
            <a:spLocks noChangeShapeType="1"/>
          </p:cNvSpPr>
          <p:nvPr/>
        </p:nvSpPr>
        <p:spPr bwMode="auto">
          <a:xfrm flipH="1">
            <a:off x="4000500" y="3114675"/>
            <a:ext cx="1354138" cy="34925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73" name="Line 5"/>
          <p:cNvSpPr>
            <a:spLocks noChangeShapeType="1"/>
          </p:cNvSpPr>
          <p:nvPr/>
        </p:nvSpPr>
        <p:spPr bwMode="auto">
          <a:xfrm flipH="1">
            <a:off x="3530600" y="2860675"/>
            <a:ext cx="1343025" cy="342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74" name="Line 6"/>
          <p:cNvSpPr>
            <a:spLocks noChangeShapeType="1"/>
          </p:cNvSpPr>
          <p:nvPr/>
        </p:nvSpPr>
        <p:spPr bwMode="auto">
          <a:xfrm flipH="1">
            <a:off x="3530600" y="1841500"/>
            <a:ext cx="1358900" cy="3460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6172200" y="2978150"/>
            <a:ext cx="1028700" cy="10287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>
              <a:rot lat="0" lon="4200000" rev="0"/>
            </a:camera>
            <a:lightRig rig="legacyNormal2" dir="t"/>
          </a:scene3d>
          <a:sp3d extrusionH="684200" prstMaterial="legacyPlastic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35176" name="Line 8"/>
          <p:cNvSpPr>
            <a:spLocks noChangeShapeType="1"/>
          </p:cNvSpPr>
          <p:nvPr/>
        </p:nvSpPr>
        <p:spPr bwMode="auto">
          <a:xfrm flipH="1">
            <a:off x="5600700" y="3149600"/>
            <a:ext cx="1077913" cy="2825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 flipH="1">
            <a:off x="5600700" y="4170363"/>
            <a:ext cx="1095375" cy="266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78" name="Line 10"/>
          <p:cNvSpPr>
            <a:spLocks noChangeShapeType="1"/>
          </p:cNvSpPr>
          <p:nvPr/>
        </p:nvSpPr>
        <p:spPr bwMode="auto">
          <a:xfrm flipH="1">
            <a:off x="5207000" y="3825875"/>
            <a:ext cx="1466850" cy="393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79" name="Line 11"/>
          <p:cNvSpPr>
            <a:spLocks noChangeShapeType="1"/>
          </p:cNvSpPr>
          <p:nvPr/>
        </p:nvSpPr>
        <p:spPr bwMode="auto">
          <a:xfrm flipH="1">
            <a:off x="5207000" y="2809875"/>
            <a:ext cx="1476375" cy="393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 flipH="1">
            <a:off x="5740400" y="3071813"/>
            <a:ext cx="1689100" cy="4413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1" name="Line 13"/>
          <p:cNvSpPr>
            <a:spLocks noChangeShapeType="1"/>
          </p:cNvSpPr>
          <p:nvPr/>
        </p:nvSpPr>
        <p:spPr bwMode="auto">
          <a:xfrm flipH="1">
            <a:off x="5753100" y="4097338"/>
            <a:ext cx="1679575" cy="431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7667625" y="4210050"/>
            <a:ext cx="1028700" cy="10287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>
              <a:rot lat="1080000" lon="4620000" rev="0"/>
            </a:camera>
            <a:lightRig rig="legacyNormal2" dir="t"/>
          </a:scene3d>
          <a:sp3d extrusionH="684200" prstMaterial="legacyPlastic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 flipH="1">
            <a:off x="7434263" y="3863975"/>
            <a:ext cx="1485900" cy="3905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4" name="Line 16"/>
          <p:cNvSpPr>
            <a:spLocks noChangeShapeType="1"/>
          </p:cNvSpPr>
          <p:nvPr/>
        </p:nvSpPr>
        <p:spPr bwMode="auto">
          <a:xfrm flipH="1">
            <a:off x="6958013" y="3971925"/>
            <a:ext cx="1223962" cy="3270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 flipH="1">
            <a:off x="7772400" y="4518025"/>
            <a:ext cx="1033463" cy="2746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6" name="Line 18"/>
          <p:cNvSpPr>
            <a:spLocks noChangeShapeType="1"/>
          </p:cNvSpPr>
          <p:nvPr/>
        </p:nvSpPr>
        <p:spPr bwMode="auto">
          <a:xfrm flipH="1">
            <a:off x="7246938" y="4619625"/>
            <a:ext cx="830262" cy="2190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7" name="Line 19"/>
          <p:cNvSpPr>
            <a:spLocks noChangeShapeType="1"/>
          </p:cNvSpPr>
          <p:nvPr/>
        </p:nvSpPr>
        <p:spPr bwMode="auto">
          <a:xfrm flipH="1">
            <a:off x="7758113" y="5372100"/>
            <a:ext cx="1176337" cy="3127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8" name="Line 20"/>
          <p:cNvSpPr>
            <a:spLocks noChangeShapeType="1"/>
          </p:cNvSpPr>
          <p:nvPr/>
        </p:nvSpPr>
        <p:spPr bwMode="auto">
          <a:xfrm flipH="1">
            <a:off x="7253288" y="5472113"/>
            <a:ext cx="942975" cy="2571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9" name="Freeform 21"/>
          <p:cNvSpPr>
            <a:spLocks/>
          </p:cNvSpPr>
          <p:nvPr/>
        </p:nvSpPr>
        <p:spPr bwMode="auto">
          <a:xfrm>
            <a:off x="3365500" y="1679575"/>
            <a:ext cx="4953000" cy="5178425"/>
          </a:xfrm>
          <a:custGeom>
            <a:avLst/>
            <a:gdLst>
              <a:gd name="T0" fmla="*/ 0 w 3120"/>
              <a:gd name="T1" fmla="*/ 0 h 3262"/>
              <a:gd name="T2" fmla="*/ 3120 w 3120"/>
              <a:gd name="T3" fmla="*/ 1766 h 3262"/>
              <a:gd name="T4" fmla="*/ 3112 w 3120"/>
              <a:gd name="T5" fmla="*/ 3262 h 3262"/>
              <a:gd name="T6" fmla="*/ 0 w 3120"/>
              <a:gd name="T7" fmla="*/ 1494 h 3262"/>
              <a:gd name="T8" fmla="*/ 0 w 3120"/>
              <a:gd name="T9" fmla="*/ 0 h 3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0"/>
              <a:gd name="T16" fmla="*/ 0 h 3262"/>
              <a:gd name="T17" fmla="*/ 3120 w 3120"/>
              <a:gd name="T18" fmla="*/ 3262 h 3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0" h="3262">
                <a:moveTo>
                  <a:pt x="0" y="0"/>
                </a:moveTo>
                <a:lnTo>
                  <a:pt x="3120" y="1766"/>
                </a:lnTo>
                <a:lnTo>
                  <a:pt x="3112" y="3262"/>
                </a:lnTo>
                <a:lnTo>
                  <a:pt x="0" y="1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90" name="Line 22"/>
          <p:cNvSpPr>
            <a:spLocks noChangeShapeType="1"/>
          </p:cNvSpPr>
          <p:nvPr/>
        </p:nvSpPr>
        <p:spPr bwMode="auto">
          <a:xfrm>
            <a:off x="5200650" y="3208338"/>
            <a:ext cx="560388" cy="312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91" name="Line 23"/>
          <p:cNvSpPr>
            <a:spLocks noChangeShapeType="1"/>
          </p:cNvSpPr>
          <p:nvPr/>
        </p:nvSpPr>
        <p:spPr bwMode="auto">
          <a:xfrm>
            <a:off x="5200650" y="3203575"/>
            <a:ext cx="0" cy="1022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92" name="Line 24"/>
          <p:cNvSpPr>
            <a:spLocks noChangeShapeType="1"/>
          </p:cNvSpPr>
          <p:nvPr/>
        </p:nvSpPr>
        <p:spPr bwMode="auto">
          <a:xfrm>
            <a:off x="5607050" y="3432175"/>
            <a:ext cx="0" cy="1009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93" name="Line 25"/>
          <p:cNvSpPr>
            <a:spLocks noChangeShapeType="1"/>
          </p:cNvSpPr>
          <p:nvPr/>
        </p:nvSpPr>
        <p:spPr bwMode="auto">
          <a:xfrm>
            <a:off x="5754688" y="3508375"/>
            <a:ext cx="0" cy="1014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94" name="Line 26"/>
          <p:cNvSpPr>
            <a:spLocks noChangeShapeType="1"/>
          </p:cNvSpPr>
          <p:nvPr/>
        </p:nvSpPr>
        <p:spPr bwMode="auto">
          <a:xfrm>
            <a:off x="5200650" y="4219575"/>
            <a:ext cx="560388" cy="312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95" name="Line 27"/>
          <p:cNvSpPr>
            <a:spLocks noChangeShapeType="1"/>
          </p:cNvSpPr>
          <p:nvPr/>
        </p:nvSpPr>
        <p:spPr bwMode="auto">
          <a:xfrm>
            <a:off x="3524250" y="2187575"/>
            <a:ext cx="482600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96" name="Line 28"/>
          <p:cNvSpPr>
            <a:spLocks noChangeShapeType="1"/>
          </p:cNvSpPr>
          <p:nvPr/>
        </p:nvSpPr>
        <p:spPr bwMode="auto">
          <a:xfrm>
            <a:off x="3524250" y="2187575"/>
            <a:ext cx="0" cy="1022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97" name="Line 29"/>
          <p:cNvSpPr>
            <a:spLocks noChangeShapeType="1"/>
          </p:cNvSpPr>
          <p:nvPr/>
        </p:nvSpPr>
        <p:spPr bwMode="auto">
          <a:xfrm>
            <a:off x="4006850" y="2454275"/>
            <a:ext cx="0" cy="1009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98" name="Line 30"/>
          <p:cNvSpPr>
            <a:spLocks noChangeShapeType="1"/>
          </p:cNvSpPr>
          <p:nvPr/>
        </p:nvSpPr>
        <p:spPr bwMode="auto">
          <a:xfrm>
            <a:off x="3524250" y="3197225"/>
            <a:ext cx="482600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99" name="Line 31"/>
          <p:cNvSpPr>
            <a:spLocks noChangeShapeType="1"/>
          </p:cNvSpPr>
          <p:nvPr/>
        </p:nvSpPr>
        <p:spPr bwMode="auto">
          <a:xfrm flipV="1">
            <a:off x="7762875" y="4789488"/>
            <a:ext cx="1588" cy="901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00" name="Line 32"/>
          <p:cNvSpPr>
            <a:spLocks noChangeShapeType="1"/>
          </p:cNvSpPr>
          <p:nvPr/>
        </p:nvSpPr>
        <p:spPr bwMode="auto">
          <a:xfrm flipH="1">
            <a:off x="7251700" y="4789488"/>
            <a:ext cx="515938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02" name="Line 34"/>
          <p:cNvSpPr>
            <a:spLocks noChangeShapeType="1"/>
          </p:cNvSpPr>
          <p:nvPr/>
        </p:nvSpPr>
        <p:spPr bwMode="auto">
          <a:xfrm flipH="1" flipV="1">
            <a:off x="7439025" y="4249738"/>
            <a:ext cx="319088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03" name="Line 35"/>
          <p:cNvSpPr>
            <a:spLocks noChangeShapeType="1"/>
          </p:cNvSpPr>
          <p:nvPr/>
        </p:nvSpPr>
        <p:spPr bwMode="auto">
          <a:xfrm flipH="1">
            <a:off x="6973888" y="4244975"/>
            <a:ext cx="476250" cy="55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04" name="Line 36"/>
          <p:cNvSpPr>
            <a:spLocks noChangeShapeType="1"/>
          </p:cNvSpPr>
          <p:nvPr/>
        </p:nvSpPr>
        <p:spPr bwMode="auto">
          <a:xfrm>
            <a:off x="6973888" y="4291013"/>
            <a:ext cx="269875" cy="547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05" name="Line 37"/>
          <p:cNvSpPr>
            <a:spLocks noChangeShapeType="1"/>
          </p:cNvSpPr>
          <p:nvPr/>
        </p:nvSpPr>
        <p:spPr bwMode="auto">
          <a:xfrm flipV="1">
            <a:off x="7250113" y="4843463"/>
            <a:ext cx="1587" cy="887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06" name="Line 38"/>
          <p:cNvSpPr>
            <a:spLocks noChangeShapeType="1"/>
          </p:cNvSpPr>
          <p:nvPr/>
        </p:nvSpPr>
        <p:spPr bwMode="auto">
          <a:xfrm flipV="1">
            <a:off x="6967538" y="4291013"/>
            <a:ext cx="1587" cy="911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07" name="Line 39"/>
          <p:cNvSpPr>
            <a:spLocks noChangeShapeType="1"/>
          </p:cNvSpPr>
          <p:nvPr/>
        </p:nvSpPr>
        <p:spPr bwMode="auto">
          <a:xfrm flipH="1">
            <a:off x="7246938" y="5683250"/>
            <a:ext cx="519112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08" name="Line 40"/>
          <p:cNvSpPr>
            <a:spLocks noChangeShapeType="1"/>
          </p:cNvSpPr>
          <p:nvPr/>
        </p:nvSpPr>
        <p:spPr bwMode="auto">
          <a:xfrm>
            <a:off x="6962775" y="5194300"/>
            <a:ext cx="290513" cy="536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7" name="Rectangle 41"/>
          <p:cNvSpPr>
            <a:spLocks noGrp="1" noChangeArrowheads="1"/>
          </p:cNvSpPr>
          <p:nvPr>
            <p:ph type="title"/>
          </p:nvPr>
        </p:nvSpPr>
        <p:spPr>
          <a:xfrm>
            <a:off x="673100" y="123825"/>
            <a:ext cx="7772400" cy="819150"/>
          </a:xfrm>
          <a:noFill/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Arial" charset="0"/>
              </a:rPr>
              <a:t>ORTHOGRAPHIC  VIEW</a:t>
            </a:r>
          </a:p>
        </p:txBody>
      </p:sp>
      <p:sp>
        <p:nvSpPr>
          <p:cNvPr id="135210" name="Rectangle 42"/>
          <p:cNvSpPr>
            <a:spLocks noChangeArrowheads="1"/>
          </p:cNvSpPr>
          <p:nvPr/>
        </p:nvSpPr>
        <p:spPr bwMode="auto">
          <a:xfrm>
            <a:off x="271463" y="931863"/>
            <a:ext cx="857091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Orthographic view  </a:t>
            </a:r>
            <a:r>
              <a:rPr lang="en-US" sz="2400">
                <a:latin typeface="Arial" charset="0"/>
              </a:rPr>
              <a:t>depends on relative position of the object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Arial" charset="0"/>
              </a:rPr>
              <a:t>to the line of sight.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258050" y="2451100"/>
            <a:ext cx="696913" cy="406400"/>
            <a:chOff x="592" y="3280"/>
            <a:chExt cx="1152" cy="672"/>
          </a:xfrm>
        </p:grpSpPr>
        <p:sp>
          <p:nvSpPr>
            <p:cNvPr id="29754" name="Arc 44"/>
            <p:cNvSpPr>
              <a:spLocks/>
            </p:cNvSpPr>
            <p:nvPr/>
          </p:nvSpPr>
          <p:spPr bwMode="auto">
            <a:xfrm>
              <a:off x="1168" y="3280"/>
              <a:ext cx="576" cy="336"/>
            </a:xfrm>
            <a:custGeom>
              <a:avLst/>
              <a:gdLst>
                <a:gd name="T0" fmla="*/ 0 w 21600"/>
                <a:gd name="T1" fmla="*/ 0 h 21600"/>
                <a:gd name="T2" fmla="*/ 576 w 21600"/>
                <a:gd name="T3" fmla="*/ 336 h 21600"/>
                <a:gd name="T4" fmla="*/ 0 w 21600"/>
                <a:gd name="T5" fmla="*/ 33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5" name="Arc 45"/>
            <p:cNvSpPr>
              <a:spLocks/>
            </p:cNvSpPr>
            <p:nvPr/>
          </p:nvSpPr>
          <p:spPr bwMode="auto">
            <a:xfrm flipH="1">
              <a:off x="592" y="3280"/>
              <a:ext cx="576" cy="336"/>
            </a:xfrm>
            <a:custGeom>
              <a:avLst/>
              <a:gdLst>
                <a:gd name="T0" fmla="*/ 0 w 21600"/>
                <a:gd name="T1" fmla="*/ 0 h 21600"/>
                <a:gd name="T2" fmla="*/ 576 w 21600"/>
                <a:gd name="T3" fmla="*/ 336 h 21600"/>
                <a:gd name="T4" fmla="*/ 0 w 21600"/>
                <a:gd name="T5" fmla="*/ 33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6" name="Arc 46"/>
            <p:cNvSpPr>
              <a:spLocks/>
            </p:cNvSpPr>
            <p:nvPr/>
          </p:nvSpPr>
          <p:spPr bwMode="auto">
            <a:xfrm flipV="1">
              <a:off x="1168" y="3616"/>
              <a:ext cx="576" cy="336"/>
            </a:xfrm>
            <a:custGeom>
              <a:avLst/>
              <a:gdLst>
                <a:gd name="T0" fmla="*/ 0 w 21600"/>
                <a:gd name="T1" fmla="*/ 0 h 21600"/>
                <a:gd name="T2" fmla="*/ 576 w 21600"/>
                <a:gd name="T3" fmla="*/ 336 h 21600"/>
                <a:gd name="T4" fmla="*/ 0 w 21600"/>
                <a:gd name="T5" fmla="*/ 33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215" name="Text Box 47"/>
          <p:cNvSpPr txBox="1">
            <a:spLocks noChangeArrowheads="1"/>
          </p:cNvSpPr>
          <p:nvPr/>
        </p:nvSpPr>
        <p:spPr bwMode="auto">
          <a:xfrm>
            <a:off x="238125" y="2338388"/>
            <a:ext cx="3151188" cy="822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charset="0"/>
              </a:rPr>
              <a:t>Two dimensions of an</a:t>
            </a:r>
          </a:p>
          <a:p>
            <a:r>
              <a:rPr lang="en-US" sz="2400">
                <a:solidFill>
                  <a:schemeClr val="bg1"/>
                </a:solidFill>
                <a:latin typeface="Arial" charset="0"/>
              </a:rPr>
              <a:t>object is shown.</a:t>
            </a:r>
          </a:p>
        </p:txBody>
      </p:sp>
      <p:sp>
        <p:nvSpPr>
          <p:cNvPr id="135216" name="Text Box 48"/>
          <p:cNvSpPr txBox="1">
            <a:spLocks noChangeArrowheads="1"/>
          </p:cNvSpPr>
          <p:nvPr/>
        </p:nvSpPr>
        <p:spPr bwMode="auto">
          <a:xfrm>
            <a:off x="809625" y="5221288"/>
            <a:ext cx="5772150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charset="0"/>
              </a:rPr>
              <a:t>Three dimensions of an object is shown.</a:t>
            </a:r>
          </a:p>
        </p:txBody>
      </p:sp>
      <p:sp>
        <p:nvSpPr>
          <p:cNvPr id="135218" name="Arc 50"/>
          <p:cNvSpPr>
            <a:spLocks/>
          </p:cNvSpPr>
          <p:nvPr/>
        </p:nvSpPr>
        <p:spPr bwMode="auto">
          <a:xfrm rot="-3750441">
            <a:off x="8503443" y="3263107"/>
            <a:ext cx="347663" cy="203200"/>
          </a:xfrm>
          <a:custGeom>
            <a:avLst/>
            <a:gdLst>
              <a:gd name="T0" fmla="*/ 0 w 21600"/>
              <a:gd name="T1" fmla="*/ 0 h 21600"/>
              <a:gd name="T2" fmla="*/ 347663 w 21600"/>
              <a:gd name="T3" fmla="*/ 203200 h 21600"/>
              <a:gd name="T4" fmla="*/ 0 w 21600"/>
              <a:gd name="T5" fmla="*/ 203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9" name="Arc 51"/>
          <p:cNvSpPr>
            <a:spLocks/>
          </p:cNvSpPr>
          <p:nvPr/>
        </p:nvSpPr>
        <p:spPr bwMode="auto">
          <a:xfrm rot="17849559" flipH="1">
            <a:off x="8340725" y="3575050"/>
            <a:ext cx="349250" cy="203200"/>
          </a:xfrm>
          <a:custGeom>
            <a:avLst/>
            <a:gdLst>
              <a:gd name="T0" fmla="*/ 0 w 21600"/>
              <a:gd name="T1" fmla="*/ 0 h 21600"/>
              <a:gd name="T2" fmla="*/ 349250 w 21600"/>
              <a:gd name="T3" fmla="*/ 203200 h 21600"/>
              <a:gd name="T4" fmla="*/ 0 w 21600"/>
              <a:gd name="T5" fmla="*/ 203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0" name="Arc 52"/>
          <p:cNvSpPr>
            <a:spLocks/>
          </p:cNvSpPr>
          <p:nvPr/>
        </p:nvSpPr>
        <p:spPr bwMode="auto">
          <a:xfrm rot="17849559" flipV="1">
            <a:off x="8682832" y="3356769"/>
            <a:ext cx="347662" cy="203200"/>
          </a:xfrm>
          <a:custGeom>
            <a:avLst/>
            <a:gdLst>
              <a:gd name="T0" fmla="*/ 0 w 21600"/>
              <a:gd name="T1" fmla="*/ 0 h 21600"/>
              <a:gd name="T2" fmla="*/ 347662 w 21600"/>
              <a:gd name="T3" fmla="*/ 203200 h 21600"/>
              <a:gd name="T4" fmla="*/ 0 w 21600"/>
              <a:gd name="T5" fmla="*/ 203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1" name="Line 53"/>
          <p:cNvSpPr>
            <a:spLocks noChangeShapeType="1"/>
          </p:cNvSpPr>
          <p:nvPr/>
        </p:nvSpPr>
        <p:spPr bwMode="auto">
          <a:xfrm flipH="1" flipV="1">
            <a:off x="8343900" y="3397250"/>
            <a:ext cx="546100" cy="31591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23" name="Line 55"/>
          <p:cNvSpPr>
            <a:spLocks noChangeShapeType="1"/>
          </p:cNvSpPr>
          <p:nvPr/>
        </p:nvSpPr>
        <p:spPr bwMode="auto">
          <a:xfrm>
            <a:off x="7607300" y="2247900"/>
            <a:ext cx="0" cy="787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24" name="Rectangle 56"/>
          <p:cNvSpPr>
            <a:spLocks noChangeArrowheads="1"/>
          </p:cNvSpPr>
          <p:nvPr/>
        </p:nvSpPr>
        <p:spPr bwMode="auto">
          <a:xfrm>
            <a:off x="7169150" y="191770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Rotate</a:t>
            </a:r>
          </a:p>
        </p:txBody>
      </p:sp>
      <p:sp>
        <p:nvSpPr>
          <p:cNvPr id="135225" name="Rectangle 57"/>
          <p:cNvSpPr>
            <a:spLocks noChangeArrowheads="1"/>
          </p:cNvSpPr>
          <p:nvPr/>
        </p:nvSpPr>
        <p:spPr bwMode="auto">
          <a:xfrm>
            <a:off x="8477250" y="284480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Tilt</a:t>
            </a:r>
          </a:p>
        </p:txBody>
      </p:sp>
      <p:sp>
        <p:nvSpPr>
          <p:cNvPr id="135226" name="Text Box 58"/>
          <p:cNvSpPr txBox="1">
            <a:spLocks noChangeArrowheads="1"/>
          </p:cNvSpPr>
          <p:nvPr/>
        </p:nvSpPr>
        <p:spPr bwMode="auto">
          <a:xfrm>
            <a:off x="200025" y="3262313"/>
            <a:ext cx="3570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Arial" charset="0"/>
              </a:rPr>
              <a:t>More than one view is needed</a:t>
            </a:r>
          </a:p>
          <a:p>
            <a:r>
              <a:rPr lang="en-US" sz="2000" i="1">
                <a:latin typeface="Arial" charset="0"/>
              </a:rPr>
              <a:t>to represent the object.</a:t>
            </a:r>
          </a:p>
        </p:txBody>
      </p:sp>
      <p:sp>
        <p:nvSpPr>
          <p:cNvPr id="135228" name="AutoShape 60"/>
          <p:cNvSpPr>
            <a:spLocks noChangeArrowheads="1"/>
          </p:cNvSpPr>
          <p:nvPr/>
        </p:nvSpPr>
        <p:spPr bwMode="auto">
          <a:xfrm>
            <a:off x="1524000" y="4054475"/>
            <a:ext cx="546100" cy="444500"/>
          </a:xfrm>
          <a:prstGeom prst="downArrow">
            <a:avLst>
              <a:gd name="adj1" fmla="val 70926"/>
              <a:gd name="adj2" fmla="val 40000"/>
            </a:avLst>
          </a:prstGeom>
          <a:gradFill rotWithShape="1">
            <a:gsLst>
              <a:gs pos="0">
                <a:schemeClr val="accent2">
                  <a:gamma/>
                  <a:tint val="5725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5229" name="Text Box 61"/>
          <p:cNvSpPr txBox="1">
            <a:spLocks noChangeArrowheads="1"/>
          </p:cNvSpPr>
          <p:nvPr/>
        </p:nvSpPr>
        <p:spPr bwMode="auto">
          <a:xfrm>
            <a:off x="390525" y="4522788"/>
            <a:ext cx="2805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Multiview drawing</a:t>
            </a:r>
          </a:p>
        </p:txBody>
      </p:sp>
      <p:sp>
        <p:nvSpPr>
          <p:cNvPr id="135230" name="AutoShape 62"/>
          <p:cNvSpPr>
            <a:spLocks noChangeArrowheads="1"/>
          </p:cNvSpPr>
          <p:nvPr/>
        </p:nvSpPr>
        <p:spPr bwMode="auto">
          <a:xfrm>
            <a:off x="3086100" y="5781675"/>
            <a:ext cx="546100" cy="444500"/>
          </a:xfrm>
          <a:prstGeom prst="downArrow">
            <a:avLst>
              <a:gd name="adj1" fmla="val 67444"/>
              <a:gd name="adj2" fmla="val 37856"/>
            </a:avLst>
          </a:prstGeom>
          <a:gradFill rotWithShape="1">
            <a:gsLst>
              <a:gs pos="0">
                <a:srgbClr val="FF9933"/>
              </a:gs>
              <a:gs pos="100000">
                <a:srgbClr val="DB832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5231" name="Text Box 63"/>
          <p:cNvSpPr txBox="1">
            <a:spLocks noChangeArrowheads="1"/>
          </p:cNvSpPr>
          <p:nvPr/>
        </p:nvSpPr>
        <p:spPr bwMode="auto">
          <a:xfrm>
            <a:off x="2066925" y="6173788"/>
            <a:ext cx="329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Axonometric drawing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3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3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3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3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3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3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3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3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20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20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2000"/>
                                        <p:tgtEl>
                                          <p:spTgt spid="13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20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20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20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2000"/>
                                        <p:tgtEl>
                                          <p:spTgt spid="13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3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13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3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13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000"/>
                            </p:stCondLst>
                            <p:childTnLst>
                              <p:par>
                                <p:cTn id="198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42" grpId="0" animBg="1"/>
      <p:bldP spid="135170" grpId="0" animBg="1"/>
      <p:bldP spid="135171" grpId="0" animBg="1"/>
      <p:bldP spid="135172" grpId="0" animBg="1"/>
      <p:bldP spid="135173" grpId="0" animBg="1"/>
      <p:bldP spid="135174" grpId="0" animBg="1"/>
      <p:bldP spid="135175" grpId="0" animBg="1"/>
      <p:bldP spid="135176" grpId="0" animBg="1"/>
      <p:bldP spid="135177" grpId="0" animBg="1"/>
      <p:bldP spid="135178" grpId="0" animBg="1"/>
      <p:bldP spid="135179" grpId="0" animBg="1"/>
      <p:bldP spid="135180" grpId="0" animBg="1"/>
      <p:bldP spid="135181" grpId="0" animBg="1"/>
      <p:bldP spid="135182" grpId="0" animBg="1"/>
      <p:bldP spid="135183" grpId="0" animBg="1"/>
      <p:bldP spid="135184" grpId="0" animBg="1"/>
      <p:bldP spid="135185" grpId="0" animBg="1"/>
      <p:bldP spid="135186" grpId="0" animBg="1"/>
      <p:bldP spid="135187" grpId="0" animBg="1"/>
      <p:bldP spid="135188" grpId="0" animBg="1"/>
      <p:bldP spid="135189" grpId="0" animBg="1"/>
      <p:bldP spid="135190" grpId="0" animBg="1"/>
      <p:bldP spid="135191" grpId="0" animBg="1"/>
      <p:bldP spid="135192" grpId="0" animBg="1"/>
      <p:bldP spid="135193" grpId="0" animBg="1"/>
      <p:bldP spid="135194" grpId="0" animBg="1"/>
      <p:bldP spid="135195" grpId="0" animBg="1"/>
      <p:bldP spid="135196" grpId="0" animBg="1"/>
      <p:bldP spid="135197" grpId="0" animBg="1"/>
      <p:bldP spid="135198" grpId="0" animBg="1"/>
      <p:bldP spid="135199" grpId="0" animBg="1"/>
      <p:bldP spid="135200" grpId="0" animBg="1"/>
      <p:bldP spid="135202" grpId="0" animBg="1"/>
      <p:bldP spid="135203" grpId="0" animBg="1"/>
      <p:bldP spid="135204" grpId="0" animBg="1"/>
      <p:bldP spid="135205" grpId="0" animBg="1"/>
      <p:bldP spid="135206" grpId="0" animBg="1"/>
      <p:bldP spid="135207" grpId="0" animBg="1"/>
      <p:bldP spid="135208" grpId="0" animBg="1"/>
      <p:bldP spid="135215" grpId="0" animBg="1"/>
      <p:bldP spid="135216" grpId="0" animBg="1"/>
      <p:bldP spid="135218" grpId="0" animBg="1"/>
      <p:bldP spid="135219" grpId="0" animBg="1"/>
      <p:bldP spid="135220" grpId="0" animBg="1"/>
      <p:bldP spid="135221" grpId="0" animBg="1"/>
      <p:bldP spid="135223" grpId="0" animBg="1"/>
      <p:bldP spid="135224" grpId="0"/>
      <p:bldP spid="135225" grpId="0"/>
      <p:bldP spid="135226" grpId="0"/>
      <p:bldP spid="135228" grpId="0" animBg="1"/>
      <p:bldP spid="135229" grpId="0"/>
      <p:bldP spid="135229" grpId="1"/>
      <p:bldP spid="135230" grpId="0" animBg="1"/>
      <p:bldP spid="135231" grpId="0"/>
      <p:bldP spid="13523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823913" y="1963738"/>
            <a:ext cx="81629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latin typeface="Arial" charset="0"/>
                <a:cs typeface="Arial" charset="0"/>
              </a:rPr>
              <a:t>Orthographic projection technique can produce either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1. </a:t>
            </a: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Multiview drawing</a:t>
            </a:r>
            <a:b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</a:t>
            </a:r>
            <a:r>
              <a:rPr lang="en-US" sz="2400">
                <a:latin typeface="Arial" charset="0"/>
                <a:cs typeface="Arial" charset="0"/>
              </a:rPr>
              <a:t>that each view show an object in two dimensions.</a:t>
            </a:r>
          </a:p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2. </a:t>
            </a: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Axonometric drawing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</a:t>
            </a:r>
            <a:r>
              <a:rPr lang="en-US" sz="2400">
                <a:latin typeface="Arial" charset="0"/>
                <a:cs typeface="Arial" charset="0"/>
              </a:rPr>
              <a:t>that show all three dimensions of an object in one view.</a:t>
            </a:r>
            <a:br>
              <a:rPr lang="en-US" sz="2400">
                <a:latin typeface="Arial" charset="0"/>
                <a:cs typeface="Arial" charset="0"/>
              </a:rPr>
            </a:b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404813" y="2035175"/>
            <a:ext cx="261937" cy="2619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2113" y="4510088"/>
            <a:ext cx="8518525" cy="1114425"/>
            <a:chOff x="247" y="2841"/>
            <a:chExt cx="5366" cy="702"/>
          </a:xfrm>
        </p:grpSpPr>
        <p:sp>
          <p:nvSpPr>
            <p:cNvPr id="30727" name="Text Box 4"/>
            <p:cNvSpPr txBox="1">
              <a:spLocks noChangeArrowheads="1"/>
            </p:cNvSpPr>
            <p:nvPr/>
          </p:nvSpPr>
          <p:spPr bwMode="auto">
            <a:xfrm>
              <a:off x="479" y="2841"/>
              <a:ext cx="5134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2400">
                  <a:latin typeface="Arial" charset="0"/>
                  <a:cs typeface="Arial" charset="0"/>
                </a:rPr>
                <a:t>Both drawing types are used in technical drawing for communication.</a:t>
              </a:r>
            </a:p>
          </p:txBody>
        </p:sp>
        <p:sp>
          <p:nvSpPr>
            <p:cNvPr id="136197" name="Rectangle 5"/>
            <p:cNvSpPr>
              <a:spLocks noChangeArrowheads="1"/>
            </p:cNvSpPr>
            <p:nvPr/>
          </p:nvSpPr>
          <p:spPr bwMode="auto">
            <a:xfrm>
              <a:off x="247" y="2974"/>
              <a:ext cx="165" cy="16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644525" y="1123950"/>
            <a:ext cx="13223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u="sng">
                <a:latin typeface="Arial" charset="0"/>
              </a:rPr>
              <a:t>NOTES</a:t>
            </a:r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673100" y="123825"/>
            <a:ext cx="7772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Arial" charset="0"/>
              </a:rPr>
              <a:t>ORTHOGRAPHIC  VIEW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build="p"/>
      <p:bldP spid="13619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476250" y="252413"/>
            <a:ext cx="8175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Axonometric (Isometric) Drawing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051175" y="1228725"/>
            <a:ext cx="2811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  <a:cs typeface="Arial" charset="0"/>
              </a:rPr>
              <a:t>Easy to understand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66975" y="3373438"/>
          <a:ext cx="2825750" cy="308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3" imgW="1231290" imgH="1346649" progId="">
                  <p:embed/>
                </p:oleObj>
              </mc:Choice>
              <mc:Fallback>
                <p:oleObj name="Image" r:id="rId3" imgW="1231290" imgH="134664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-24000" contrast="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3373438"/>
                        <a:ext cx="2825750" cy="308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4484688" y="6121400"/>
            <a:ext cx="4405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  <a:cs typeface="Arial" charset="0"/>
              </a:rPr>
              <a:t>Right angle becomes obtuse angle.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708025" y="3895725"/>
            <a:ext cx="2279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  <a:cs typeface="Arial" charset="0"/>
              </a:rPr>
              <a:t>Circular hole becomes ellipse.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2847975" y="4256088"/>
            <a:ext cx="960438" cy="2730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2033588" y="2708275"/>
            <a:ext cx="6408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  <a:cs typeface="Arial" charset="0"/>
              </a:rPr>
              <a:t>Distortions of shape and size in isometric drawing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95300" y="1201738"/>
            <a:ext cx="1873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Advantage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457200" y="1849438"/>
            <a:ext cx="2333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Disadvantage</a:t>
            </a: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3022600" y="1870075"/>
            <a:ext cx="389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  <a:cs typeface="Arial" charset="0"/>
              </a:rPr>
              <a:t>Shape and angle distortion </a:t>
            </a:r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479425" y="2630488"/>
            <a:ext cx="15446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chemeClr val="accent2"/>
                </a:solidFill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1037" name="Freeform 15"/>
          <p:cNvSpPr>
            <a:spLocks/>
          </p:cNvSpPr>
          <p:nvPr/>
        </p:nvSpPr>
        <p:spPr bwMode="auto">
          <a:xfrm>
            <a:off x="3784600" y="5730875"/>
            <a:ext cx="330200" cy="104775"/>
          </a:xfrm>
          <a:custGeom>
            <a:avLst/>
            <a:gdLst>
              <a:gd name="T0" fmla="*/ 208 w 208"/>
              <a:gd name="T1" fmla="*/ 62 h 66"/>
              <a:gd name="T2" fmla="*/ 102 w 208"/>
              <a:gd name="T3" fmla="*/ 0 h 66"/>
              <a:gd name="T4" fmla="*/ 0 w 208"/>
              <a:gd name="T5" fmla="*/ 66 h 66"/>
              <a:gd name="T6" fmla="*/ 0 60000 65536"/>
              <a:gd name="T7" fmla="*/ 0 60000 65536"/>
              <a:gd name="T8" fmla="*/ 0 60000 65536"/>
              <a:gd name="T9" fmla="*/ 0 w 208"/>
              <a:gd name="T10" fmla="*/ 0 h 66"/>
              <a:gd name="T11" fmla="*/ 208 w 208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6">
                <a:moveTo>
                  <a:pt x="208" y="62"/>
                </a:moveTo>
                <a:lnTo>
                  <a:pt x="102" y="0"/>
                </a:lnTo>
                <a:lnTo>
                  <a:pt x="0" y="6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" name="Freeform 16"/>
          <p:cNvSpPr>
            <a:spLocks/>
          </p:cNvSpPr>
          <p:nvPr/>
        </p:nvSpPr>
        <p:spPr bwMode="auto">
          <a:xfrm>
            <a:off x="4086225" y="5842000"/>
            <a:ext cx="527050" cy="488950"/>
          </a:xfrm>
          <a:custGeom>
            <a:avLst/>
            <a:gdLst>
              <a:gd name="T0" fmla="*/ 332 w 332"/>
              <a:gd name="T1" fmla="*/ 308 h 308"/>
              <a:gd name="T2" fmla="*/ 70 w 332"/>
              <a:gd name="T3" fmla="*/ 308 h 308"/>
              <a:gd name="T4" fmla="*/ 0 w 332"/>
              <a:gd name="T5" fmla="*/ 0 h 308"/>
              <a:gd name="T6" fmla="*/ 0 60000 65536"/>
              <a:gd name="T7" fmla="*/ 0 60000 65536"/>
              <a:gd name="T8" fmla="*/ 0 60000 65536"/>
              <a:gd name="T9" fmla="*/ 0 w 332"/>
              <a:gd name="T10" fmla="*/ 0 h 308"/>
              <a:gd name="T11" fmla="*/ 332 w 332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2" h="308">
                <a:moveTo>
                  <a:pt x="332" y="308"/>
                </a:moveTo>
                <a:lnTo>
                  <a:pt x="70" y="30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arrow" w="med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7" descr="isometri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60000"/>
          </a:blip>
          <a:srcRect/>
          <a:stretch>
            <a:fillRect/>
          </a:stretch>
        </p:blipFill>
        <p:spPr bwMode="auto">
          <a:xfrm>
            <a:off x="881063" y="3770313"/>
            <a:ext cx="1760537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85" name="Rectangle 69"/>
          <p:cNvSpPr>
            <a:spLocks noChangeArrowheads="1"/>
          </p:cNvSpPr>
          <p:nvPr/>
        </p:nvSpPr>
        <p:spPr bwMode="auto">
          <a:xfrm>
            <a:off x="488950" y="3594100"/>
            <a:ext cx="2362200" cy="236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2254250" y="252413"/>
            <a:ext cx="4616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Multiview Drawing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2870200" y="1228725"/>
            <a:ext cx="546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  <a:cs typeface="Arial" charset="0"/>
              </a:rPr>
              <a:t>It represents accurate </a:t>
            </a:r>
            <a:r>
              <a:rPr lang="en-US" sz="2400" b="1">
                <a:latin typeface="Arial" charset="0"/>
                <a:cs typeface="Arial" charset="0"/>
              </a:rPr>
              <a:t>shape and size.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495300" y="1201738"/>
            <a:ext cx="1873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Advantage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>
            <a:off x="457200" y="1849438"/>
            <a:ext cx="2333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Disadvantage</a:t>
            </a:r>
          </a:p>
        </p:txBody>
      </p:sp>
      <p:sp>
        <p:nvSpPr>
          <p:cNvPr id="31752" name="Text Box 18"/>
          <p:cNvSpPr txBox="1">
            <a:spLocks noChangeArrowheads="1"/>
          </p:cNvSpPr>
          <p:nvPr/>
        </p:nvSpPr>
        <p:spPr bwMode="auto">
          <a:xfrm>
            <a:off x="2844800" y="1870075"/>
            <a:ext cx="547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  <a:cs typeface="Arial" charset="0"/>
              </a:rPr>
              <a:t>Require practice in writing and reading.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3136900" y="3811588"/>
            <a:ext cx="5761038" cy="2044700"/>
            <a:chOff x="1976" y="2401"/>
            <a:chExt cx="3629" cy="1288"/>
          </a:xfrm>
        </p:grpSpPr>
        <p:grpSp>
          <p:nvGrpSpPr>
            <p:cNvPr id="31784" name="Group 67"/>
            <p:cNvGrpSpPr>
              <a:grpSpLocks/>
            </p:cNvGrpSpPr>
            <p:nvPr/>
          </p:nvGrpSpPr>
          <p:grpSpPr bwMode="auto">
            <a:xfrm>
              <a:off x="1976" y="2408"/>
              <a:ext cx="1280" cy="1280"/>
              <a:chOff x="384" y="2408"/>
              <a:chExt cx="1280" cy="1280"/>
            </a:xfrm>
          </p:grpSpPr>
          <p:sp>
            <p:nvSpPr>
              <p:cNvPr id="31792" name="Rectangle 19"/>
              <p:cNvSpPr>
                <a:spLocks noChangeArrowheads="1"/>
              </p:cNvSpPr>
              <p:nvPr/>
            </p:nvSpPr>
            <p:spPr bwMode="auto">
              <a:xfrm>
                <a:off x="384" y="2408"/>
                <a:ext cx="1280" cy="12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3" name="Line 20"/>
              <p:cNvSpPr>
                <a:spLocks noChangeShapeType="1"/>
              </p:cNvSpPr>
              <p:nvPr/>
            </p:nvSpPr>
            <p:spPr bwMode="auto">
              <a:xfrm>
                <a:off x="384" y="3416"/>
                <a:ext cx="12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4" name="Oval 24"/>
              <p:cNvSpPr>
                <a:spLocks noChangeArrowheads="1"/>
              </p:cNvSpPr>
              <p:nvPr/>
            </p:nvSpPr>
            <p:spPr bwMode="auto">
              <a:xfrm>
                <a:off x="864" y="2744"/>
                <a:ext cx="328" cy="32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5" name="Line 25"/>
              <p:cNvSpPr>
                <a:spLocks noChangeShapeType="1"/>
              </p:cNvSpPr>
              <p:nvPr/>
            </p:nvSpPr>
            <p:spPr bwMode="auto">
              <a:xfrm>
                <a:off x="1024" y="249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6" name="Line 26"/>
              <p:cNvSpPr>
                <a:spLocks noChangeShapeType="1"/>
              </p:cNvSpPr>
              <p:nvPr/>
            </p:nvSpPr>
            <p:spPr bwMode="auto">
              <a:xfrm>
                <a:off x="1024" y="30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797" name="Group 30"/>
              <p:cNvGrpSpPr>
                <a:grpSpLocks/>
              </p:cNvGrpSpPr>
              <p:nvPr/>
            </p:nvGrpSpPr>
            <p:grpSpPr bwMode="auto">
              <a:xfrm>
                <a:off x="976" y="2860"/>
                <a:ext cx="98" cy="98"/>
                <a:chOff x="2656" y="3500"/>
                <a:chExt cx="136" cy="136"/>
              </a:xfrm>
            </p:grpSpPr>
            <p:sp>
              <p:nvSpPr>
                <p:cNvPr id="31800" name="Line 28"/>
                <p:cNvSpPr>
                  <a:spLocks noChangeShapeType="1"/>
                </p:cNvSpPr>
                <p:nvPr/>
              </p:nvSpPr>
              <p:spPr bwMode="auto">
                <a:xfrm>
                  <a:off x="2656" y="3568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1" name="Line 29"/>
                <p:cNvSpPr>
                  <a:spLocks noChangeShapeType="1"/>
                </p:cNvSpPr>
                <p:nvPr/>
              </p:nvSpPr>
              <p:spPr bwMode="auto">
                <a:xfrm rot="-5400000">
                  <a:off x="2664" y="3568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798" name="Line 31"/>
              <p:cNvSpPr>
                <a:spLocks noChangeShapeType="1"/>
              </p:cNvSpPr>
              <p:nvPr/>
            </p:nvSpPr>
            <p:spPr bwMode="auto">
              <a:xfrm rot="-5400000">
                <a:off x="760" y="2768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9" name="Line 32"/>
              <p:cNvSpPr>
                <a:spLocks noChangeShapeType="1"/>
              </p:cNvSpPr>
              <p:nvPr/>
            </p:nvSpPr>
            <p:spPr bwMode="auto">
              <a:xfrm rot="-5400000">
                <a:off x="1296" y="2760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85" name="Group 68"/>
            <p:cNvGrpSpPr>
              <a:grpSpLocks/>
            </p:cNvGrpSpPr>
            <p:nvPr/>
          </p:nvGrpSpPr>
          <p:grpSpPr bwMode="auto">
            <a:xfrm>
              <a:off x="4214" y="2401"/>
              <a:ext cx="1391" cy="1288"/>
              <a:chOff x="2622" y="2401"/>
              <a:chExt cx="1391" cy="1288"/>
            </a:xfrm>
          </p:grpSpPr>
          <p:sp>
            <p:nvSpPr>
              <p:cNvPr id="31786" name="Freeform 33"/>
              <p:cNvSpPr>
                <a:spLocks/>
              </p:cNvSpPr>
              <p:nvPr/>
            </p:nvSpPr>
            <p:spPr bwMode="auto">
              <a:xfrm>
                <a:off x="2622" y="2401"/>
                <a:ext cx="1184" cy="1288"/>
              </a:xfrm>
              <a:custGeom>
                <a:avLst/>
                <a:gdLst>
                  <a:gd name="T0" fmla="*/ 0 w 1184"/>
                  <a:gd name="T1" fmla="*/ 1288 h 1288"/>
                  <a:gd name="T2" fmla="*/ 0 w 1184"/>
                  <a:gd name="T3" fmla="*/ 1016 h 1288"/>
                  <a:gd name="T4" fmla="*/ 824 w 1184"/>
                  <a:gd name="T5" fmla="*/ 1016 h 1288"/>
                  <a:gd name="T6" fmla="*/ 824 w 1184"/>
                  <a:gd name="T7" fmla="*/ 0 h 1288"/>
                  <a:gd name="T8" fmla="*/ 1184 w 1184"/>
                  <a:gd name="T9" fmla="*/ 0 h 1288"/>
                  <a:gd name="T10" fmla="*/ 1184 w 1184"/>
                  <a:gd name="T11" fmla="*/ 1288 h 1288"/>
                  <a:gd name="T12" fmla="*/ 0 w 1184"/>
                  <a:gd name="T13" fmla="*/ 1288 h 12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4"/>
                  <a:gd name="T22" fmla="*/ 0 h 1288"/>
                  <a:gd name="T23" fmla="*/ 1184 w 1184"/>
                  <a:gd name="T24" fmla="*/ 1288 h 12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4" h="1288">
                    <a:moveTo>
                      <a:pt x="0" y="1288"/>
                    </a:moveTo>
                    <a:lnTo>
                      <a:pt x="0" y="1016"/>
                    </a:lnTo>
                    <a:lnTo>
                      <a:pt x="824" y="1016"/>
                    </a:lnTo>
                    <a:lnTo>
                      <a:pt x="824" y="0"/>
                    </a:lnTo>
                    <a:lnTo>
                      <a:pt x="1184" y="0"/>
                    </a:lnTo>
                    <a:lnTo>
                      <a:pt x="1184" y="1288"/>
                    </a:lnTo>
                    <a:lnTo>
                      <a:pt x="0" y="128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7" name="Line 35"/>
              <p:cNvSpPr>
                <a:spLocks noChangeShapeType="1"/>
              </p:cNvSpPr>
              <p:nvPr/>
            </p:nvSpPr>
            <p:spPr bwMode="auto">
              <a:xfrm>
                <a:off x="3445" y="2741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8" name="Line 36"/>
              <p:cNvSpPr>
                <a:spLocks noChangeShapeType="1"/>
              </p:cNvSpPr>
              <p:nvPr/>
            </p:nvSpPr>
            <p:spPr bwMode="auto">
              <a:xfrm>
                <a:off x="3445" y="3074"/>
                <a:ext cx="3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9" name="Line 37"/>
              <p:cNvSpPr>
                <a:spLocks noChangeShapeType="1"/>
              </p:cNvSpPr>
              <p:nvPr/>
            </p:nvSpPr>
            <p:spPr bwMode="auto">
              <a:xfrm rot="-5400000">
                <a:off x="3411" y="2760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0" name="Line 38"/>
              <p:cNvSpPr>
                <a:spLocks noChangeShapeType="1"/>
              </p:cNvSpPr>
              <p:nvPr/>
            </p:nvSpPr>
            <p:spPr bwMode="auto">
              <a:xfrm rot="-5400000">
                <a:off x="3865" y="2760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1" name="Line 39"/>
              <p:cNvSpPr>
                <a:spLocks noChangeShapeType="1"/>
              </p:cNvSpPr>
              <p:nvPr/>
            </p:nvSpPr>
            <p:spPr bwMode="auto">
              <a:xfrm>
                <a:off x="3607" y="2909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754" name="Rectangle 40"/>
          <p:cNvSpPr>
            <a:spLocks noChangeArrowheads="1"/>
          </p:cNvSpPr>
          <p:nvPr/>
        </p:nvSpPr>
        <p:spPr bwMode="auto">
          <a:xfrm>
            <a:off x="2033588" y="2835275"/>
            <a:ext cx="4719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  <a:cs typeface="Arial" charset="0"/>
              </a:rPr>
              <a:t>Multiviews drawing (2-view drawing)</a:t>
            </a:r>
          </a:p>
        </p:txBody>
      </p:sp>
      <p:sp>
        <p:nvSpPr>
          <p:cNvPr id="31755" name="Rectangle 41"/>
          <p:cNvSpPr>
            <a:spLocks noChangeArrowheads="1"/>
          </p:cNvSpPr>
          <p:nvPr/>
        </p:nvSpPr>
        <p:spPr bwMode="auto">
          <a:xfrm>
            <a:off x="479425" y="2757488"/>
            <a:ext cx="15446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chemeClr val="accent2"/>
                </a:solidFill>
                <a:latin typeface="Arial" charset="0"/>
                <a:cs typeface="Arial" charset="0"/>
              </a:rPr>
              <a:t>Example</a:t>
            </a:r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3136900" y="5905500"/>
            <a:ext cx="2019300" cy="482600"/>
            <a:chOff x="384" y="3720"/>
            <a:chExt cx="1272" cy="304"/>
          </a:xfrm>
        </p:grpSpPr>
        <p:sp>
          <p:nvSpPr>
            <p:cNvPr id="31781" name="Line 49"/>
            <p:cNvSpPr>
              <a:spLocks noChangeShapeType="1"/>
            </p:cNvSpPr>
            <p:nvPr/>
          </p:nvSpPr>
          <p:spPr bwMode="auto">
            <a:xfrm>
              <a:off x="384" y="3728"/>
              <a:ext cx="0" cy="296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Line 50"/>
            <p:cNvSpPr>
              <a:spLocks noChangeShapeType="1"/>
            </p:cNvSpPr>
            <p:nvPr/>
          </p:nvSpPr>
          <p:spPr bwMode="auto">
            <a:xfrm>
              <a:off x="1656" y="3720"/>
              <a:ext cx="0" cy="296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Line 51"/>
            <p:cNvSpPr>
              <a:spLocks noChangeShapeType="1"/>
            </p:cNvSpPr>
            <p:nvPr/>
          </p:nvSpPr>
          <p:spPr bwMode="auto">
            <a:xfrm>
              <a:off x="384" y="3984"/>
              <a:ext cx="127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5219700" y="3822700"/>
            <a:ext cx="825500" cy="2032000"/>
            <a:chOff x="3288" y="2408"/>
            <a:chExt cx="520" cy="1280"/>
          </a:xfrm>
        </p:grpSpPr>
        <p:sp>
          <p:nvSpPr>
            <p:cNvPr id="31779" name="Line 52"/>
            <p:cNvSpPr>
              <a:spLocks noChangeShapeType="1"/>
            </p:cNvSpPr>
            <p:nvPr/>
          </p:nvSpPr>
          <p:spPr bwMode="auto">
            <a:xfrm>
              <a:off x="3288" y="2408"/>
              <a:ext cx="520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Line 53"/>
            <p:cNvSpPr>
              <a:spLocks noChangeShapeType="1"/>
            </p:cNvSpPr>
            <p:nvPr/>
          </p:nvSpPr>
          <p:spPr bwMode="auto">
            <a:xfrm>
              <a:off x="3736" y="2408"/>
              <a:ext cx="0" cy="128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4876800" y="4597400"/>
            <a:ext cx="1168400" cy="1270000"/>
            <a:chOff x="3072" y="2896"/>
            <a:chExt cx="736" cy="800"/>
          </a:xfrm>
        </p:grpSpPr>
        <p:sp>
          <p:nvSpPr>
            <p:cNvPr id="31776" name="Line 47"/>
            <p:cNvSpPr>
              <a:spLocks noChangeShapeType="1"/>
            </p:cNvSpPr>
            <p:nvPr/>
          </p:nvSpPr>
          <p:spPr bwMode="auto">
            <a:xfrm>
              <a:off x="3288" y="3688"/>
              <a:ext cx="520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Line 54"/>
            <p:cNvSpPr>
              <a:spLocks noChangeShapeType="1"/>
            </p:cNvSpPr>
            <p:nvPr/>
          </p:nvSpPr>
          <p:spPr bwMode="auto">
            <a:xfrm flipH="1">
              <a:off x="3072" y="2904"/>
              <a:ext cx="5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Line 56"/>
            <p:cNvSpPr>
              <a:spLocks noChangeShapeType="1"/>
            </p:cNvSpPr>
            <p:nvPr/>
          </p:nvSpPr>
          <p:spPr bwMode="auto">
            <a:xfrm flipV="1">
              <a:off x="3536" y="2896"/>
              <a:ext cx="0" cy="80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3124200" y="3403600"/>
            <a:ext cx="1041400" cy="495300"/>
            <a:chOff x="1968" y="2144"/>
            <a:chExt cx="656" cy="312"/>
          </a:xfrm>
        </p:grpSpPr>
        <p:sp>
          <p:nvSpPr>
            <p:cNvPr id="31773" name="Line 57"/>
            <p:cNvSpPr>
              <a:spLocks noChangeShapeType="1"/>
            </p:cNvSpPr>
            <p:nvPr/>
          </p:nvSpPr>
          <p:spPr bwMode="auto">
            <a:xfrm flipV="1">
              <a:off x="2616" y="2144"/>
              <a:ext cx="0" cy="31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58"/>
            <p:cNvSpPr>
              <a:spLocks noChangeShapeType="1"/>
            </p:cNvSpPr>
            <p:nvPr/>
          </p:nvSpPr>
          <p:spPr bwMode="auto">
            <a:xfrm>
              <a:off x="1968" y="2160"/>
              <a:ext cx="0" cy="224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59"/>
            <p:cNvSpPr>
              <a:spLocks noChangeShapeType="1"/>
            </p:cNvSpPr>
            <p:nvPr/>
          </p:nvSpPr>
          <p:spPr bwMode="auto">
            <a:xfrm>
              <a:off x="1968" y="2208"/>
              <a:ext cx="65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6184900" y="5422900"/>
            <a:ext cx="457200" cy="431800"/>
            <a:chOff x="3896" y="3416"/>
            <a:chExt cx="288" cy="272"/>
          </a:xfrm>
        </p:grpSpPr>
        <p:sp>
          <p:nvSpPr>
            <p:cNvPr id="31770" name="Line 46"/>
            <p:cNvSpPr>
              <a:spLocks noChangeShapeType="1"/>
            </p:cNvSpPr>
            <p:nvPr/>
          </p:nvSpPr>
          <p:spPr bwMode="auto">
            <a:xfrm>
              <a:off x="3896" y="3416"/>
              <a:ext cx="280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Line 48"/>
            <p:cNvSpPr>
              <a:spLocks noChangeShapeType="1"/>
            </p:cNvSpPr>
            <p:nvPr/>
          </p:nvSpPr>
          <p:spPr bwMode="auto">
            <a:xfrm>
              <a:off x="3952" y="3416"/>
              <a:ext cx="0" cy="27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60"/>
            <p:cNvSpPr>
              <a:spLocks noChangeShapeType="1"/>
            </p:cNvSpPr>
            <p:nvPr/>
          </p:nvSpPr>
          <p:spPr bwMode="auto">
            <a:xfrm>
              <a:off x="3904" y="3688"/>
              <a:ext cx="280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6680200" y="5905500"/>
            <a:ext cx="1879600" cy="482600"/>
            <a:chOff x="4208" y="3720"/>
            <a:chExt cx="1184" cy="304"/>
          </a:xfrm>
        </p:grpSpPr>
        <p:sp>
          <p:nvSpPr>
            <p:cNvPr id="31767" name="Line 61"/>
            <p:cNvSpPr>
              <a:spLocks noChangeShapeType="1"/>
            </p:cNvSpPr>
            <p:nvPr/>
          </p:nvSpPr>
          <p:spPr bwMode="auto">
            <a:xfrm>
              <a:off x="4208" y="3728"/>
              <a:ext cx="0" cy="296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62"/>
            <p:cNvSpPr>
              <a:spLocks noChangeShapeType="1"/>
            </p:cNvSpPr>
            <p:nvPr/>
          </p:nvSpPr>
          <p:spPr bwMode="auto">
            <a:xfrm>
              <a:off x="5392" y="3720"/>
              <a:ext cx="0" cy="296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Line 63"/>
            <p:cNvSpPr>
              <a:spLocks noChangeShapeType="1"/>
            </p:cNvSpPr>
            <p:nvPr/>
          </p:nvSpPr>
          <p:spPr bwMode="auto">
            <a:xfrm>
              <a:off x="4208" y="3984"/>
              <a:ext cx="1184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281" name="Freeform 65"/>
          <p:cNvSpPr>
            <a:spLocks/>
          </p:cNvSpPr>
          <p:nvPr/>
        </p:nvSpPr>
        <p:spPr bwMode="auto">
          <a:xfrm>
            <a:off x="4318000" y="3492500"/>
            <a:ext cx="673100" cy="927100"/>
          </a:xfrm>
          <a:custGeom>
            <a:avLst/>
            <a:gdLst>
              <a:gd name="T0" fmla="*/ 0 w 424"/>
              <a:gd name="T1" fmla="*/ 584 h 584"/>
              <a:gd name="T2" fmla="*/ 240 w 424"/>
              <a:gd name="T3" fmla="*/ 0 h 584"/>
              <a:gd name="T4" fmla="*/ 424 w 424"/>
              <a:gd name="T5" fmla="*/ 0 h 584"/>
              <a:gd name="T6" fmla="*/ 0 60000 65536"/>
              <a:gd name="T7" fmla="*/ 0 60000 65536"/>
              <a:gd name="T8" fmla="*/ 0 60000 65536"/>
              <a:gd name="T9" fmla="*/ 0 w 424"/>
              <a:gd name="T10" fmla="*/ 0 h 584"/>
              <a:gd name="T11" fmla="*/ 424 w 424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584">
                <a:moveTo>
                  <a:pt x="0" y="584"/>
                </a:moveTo>
                <a:lnTo>
                  <a:pt x="240" y="0"/>
                </a:lnTo>
                <a:lnTo>
                  <a:pt x="424" y="0"/>
                </a:lnTo>
              </a:path>
            </a:pathLst>
          </a:custGeom>
          <a:noFill/>
          <a:ln w="12700">
            <a:solidFill>
              <a:srgbClr val="FF3300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81"/>
          <p:cNvGrpSpPr>
            <a:grpSpLocks/>
          </p:cNvGrpSpPr>
          <p:nvPr/>
        </p:nvGrpSpPr>
        <p:grpSpPr bwMode="auto">
          <a:xfrm>
            <a:off x="7975600" y="3263900"/>
            <a:ext cx="609600" cy="495300"/>
            <a:chOff x="5024" y="2056"/>
            <a:chExt cx="384" cy="312"/>
          </a:xfrm>
        </p:grpSpPr>
        <p:sp>
          <p:nvSpPr>
            <p:cNvPr id="31764" name="Line 77"/>
            <p:cNvSpPr>
              <a:spLocks noChangeShapeType="1"/>
            </p:cNvSpPr>
            <p:nvPr/>
          </p:nvSpPr>
          <p:spPr bwMode="auto">
            <a:xfrm flipV="1">
              <a:off x="5403" y="2056"/>
              <a:ext cx="0" cy="31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79"/>
            <p:cNvSpPr>
              <a:spLocks noChangeShapeType="1"/>
            </p:cNvSpPr>
            <p:nvPr/>
          </p:nvSpPr>
          <p:spPr bwMode="auto">
            <a:xfrm>
              <a:off x="5024" y="2120"/>
              <a:ext cx="38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80"/>
            <p:cNvSpPr>
              <a:spLocks noChangeShapeType="1"/>
            </p:cNvSpPr>
            <p:nvPr/>
          </p:nvSpPr>
          <p:spPr bwMode="auto">
            <a:xfrm flipV="1">
              <a:off x="5035" y="2056"/>
              <a:ext cx="0" cy="31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85" grpId="0" animBg="1"/>
      <p:bldP spid="13728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AutoShape 2"/>
          <p:cNvSpPr>
            <a:spLocks noChangeArrowheads="1"/>
          </p:cNvSpPr>
          <p:nvPr/>
        </p:nvSpPr>
        <p:spPr bwMode="auto">
          <a:xfrm>
            <a:off x="533400" y="4267200"/>
            <a:ext cx="1905000" cy="2362200"/>
          </a:xfrm>
          <a:prstGeom prst="wedgeRoundRectCallout">
            <a:avLst>
              <a:gd name="adj1" fmla="val 81167"/>
              <a:gd name="adj2" fmla="val -461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en-US" sz="2400" b="0">
              <a:latin typeface="Times New Roman" pitchFamily="18" charset="0"/>
            </a:endParaRPr>
          </a:p>
        </p:txBody>
      </p:sp>
      <p:sp>
        <p:nvSpPr>
          <p:cNvPr id="570371" name="AutoShape 3"/>
          <p:cNvSpPr>
            <a:spLocks noChangeArrowheads="1"/>
          </p:cNvSpPr>
          <p:nvPr/>
        </p:nvSpPr>
        <p:spPr bwMode="auto">
          <a:xfrm flipH="1">
            <a:off x="6400800" y="4267200"/>
            <a:ext cx="1905000" cy="2362200"/>
          </a:xfrm>
          <a:prstGeom prst="wedgeRoundRectCallout">
            <a:avLst>
              <a:gd name="adj1" fmla="val 81167"/>
              <a:gd name="adj2" fmla="val -461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en-US" sz="2400" b="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990600"/>
            <a:ext cx="4419600" cy="1447800"/>
            <a:chOff x="1296" y="624"/>
            <a:chExt cx="2784" cy="912"/>
          </a:xfrm>
        </p:grpSpPr>
        <p:sp>
          <p:nvSpPr>
            <p:cNvPr id="570373" name="Line 5"/>
            <p:cNvSpPr>
              <a:spLocks noChangeShapeType="1"/>
            </p:cNvSpPr>
            <p:nvPr/>
          </p:nvSpPr>
          <p:spPr bwMode="auto">
            <a:xfrm>
              <a:off x="1296" y="1152"/>
              <a:ext cx="27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0374" name="Line 6"/>
            <p:cNvSpPr>
              <a:spLocks noChangeShapeType="1"/>
            </p:cNvSpPr>
            <p:nvPr/>
          </p:nvSpPr>
          <p:spPr bwMode="auto">
            <a:xfrm flipV="1">
              <a:off x="2640" y="624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0375" name="Line 7"/>
            <p:cNvSpPr>
              <a:spLocks noChangeShapeType="1"/>
            </p:cNvSpPr>
            <p:nvPr/>
          </p:nvSpPr>
          <p:spPr bwMode="auto">
            <a:xfrm>
              <a:off x="1296" y="115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0376" name="Line 8"/>
            <p:cNvSpPr>
              <a:spLocks noChangeShapeType="1"/>
            </p:cNvSpPr>
            <p:nvPr/>
          </p:nvSpPr>
          <p:spPr bwMode="auto">
            <a:xfrm>
              <a:off x="4080" y="115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0377" name="Text Box 9"/>
          <p:cNvSpPr txBox="1">
            <a:spLocks noChangeArrowheads="1"/>
          </p:cNvSpPr>
          <p:nvPr/>
        </p:nvSpPr>
        <p:spPr bwMode="auto">
          <a:xfrm>
            <a:off x="1343025" y="571500"/>
            <a:ext cx="587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solidFill>
                  <a:srgbClr val="008000"/>
                </a:solidFill>
                <a:latin typeface="Times New Roman" pitchFamily="18" charset="0"/>
              </a:rPr>
              <a:t>Methods of Drawing Orthographic Projections</a:t>
            </a:r>
          </a:p>
        </p:txBody>
      </p:sp>
      <p:sp>
        <p:nvSpPr>
          <p:cNvPr id="570378" name="Text Box 10"/>
          <p:cNvSpPr txBox="1">
            <a:spLocks noChangeArrowheads="1"/>
          </p:cNvSpPr>
          <p:nvPr/>
        </p:nvSpPr>
        <p:spPr bwMode="auto">
          <a:xfrm>
            <a:off x="228600" y="2341563"/>
            <a:ext cx="35909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0">
                <a:solidFill>
                  <a:srgbClr val="D60093"/>
                </a:solidFill>
              </a:rPr>
              <a:t>First Angle Projections Method</a:t>
            </a:r>
          </a:p>
          <a:p>
            <a:pPr algn="ctr" eaLnBrk="1" hangingPunct="1"/>
            <a:r>
              <a:rPr lang="en-US" sz="2000" b="0">
                <a:latin typeface="Times New Roman" pitchFamily="18" charset="0"/>
              </a:rPr>
              <a:t>Here views are drawn </a:t>
            </a:r>
          </a:p>
          <a:p>
            <a:pPr algn="ctr" eaLnBrk="1" hangingPunct="1"/>
            <a:r>
              <a:rPr lang="en-US" sz="2000" b="0">
                <a:latin typeface="Times New Roman" pitchFamily="18" charset="0"/>
              </a:rPr>
              <a:t>by placing object</a:t>
            </a:r>
          </a:p>
          <a:p>
            <a:pPr algn="ctr" eaLnBrk="1" hangingPunct="1"/>
            <a:r>
              <a:rPr lang="en-US" sz="2000" b="0">
                <a:latin typeface="Times New Roman" pitchFamily="18" charset="0"/>
              </a:rPr>
              <a:t>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in 1</a:t>
            </a:r>
            <a:r>
              <a:rPr lang="en-US" sz="2400" baseline="30000">
                <a:solidFill>
                  <a:schemeClr val="accent2"/>
                </a:solidFill>
                <a:latin typeface="Times New Roman" pitchFamily="18" charset="0"/>
              </a:rPr>
              <a:t>st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Quadrant</a:t>
            </a:r>
          </a:p>
          <a:p>
            <a:pPr algn="ctr" eaLnBrk="1" hangingPunct="1"/>
            <a:r>
              <a:rPr lang="en-US" sz="2000" i="1">
                <a:solidFill>
                  <a:srgbClr val="FF0000"/>
                </a:solidFill>
                <a:latin typeface="Times New Roman" pitchFamily="18" charset="0"/>
              </a:rPr>
              <a:t>( Fv above X-y,  Tv below X-y )</a:t>
            </a:r>
          </a:p>
        </p:txBody>
      </p:sp>
      <p:sp>
        <p:nvSpPr>
          <p:cNvPr id="570379" name="Text Box 11"/>
          <p:cNvSpPr txBox="1">
            <a:spLocks noChangeArrowheads="1"/>
          </p:cNvSpPr>
          <p:nvPr/>
        </p:nvSpPr>
        <p:spPr bwMode="auto">
          <a:xfrm>
            <a:off x="5378450" y="2327275"/>
            <a:ext cx="36893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0">
                <a:solidFill>
                  <a:srgbClr val="D60093"/>
                </a:solidFill>
              </a:rPr>
              <a:t>Third Angle Projections Method</a:t>
            </a:r>
          </a:p>
          <a:p>
            <a:pPr algn="ctr" eaLnBrk="1" hangingPunct="1"/>
            <a:r>
              <a:rPr lang="en-US" sz="2000" b="0">
                <a:latin typeface="Times New Roman" pitchFamily="18" charset="0"/>
              </a:rPr>
              <a:t>Here views are drawn </a:t>
            </a:r>
          </a:p>
          <a:p>
            <a:pPr algn="ctr" eaLnBrk="1" hangingPunct="1"/>
            <a:r>
              <a:rPr lang="en-US" sz="2000" b="0">
                <a:latin typeface="Times New Roman" pitchFamily="18" charset="0"/>
              </a:rPr>
              <a:t>by placing object </a:t>
            </a:r>
          </a:p>
          <a:p>
            <a:pPr algn="ctr"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  in 3</a:t>
            </a:r>
            <a:r>
              <a:rPr lang="en-US" sz="2400" baseline="30000">
                <a:solidFill>
                  <a:schemeClr val="accent2"/>
                </a:solidFill>
                <a:latin typeface="Times New Roman" pitchFamily="18" charset="0"/>
              </a:rPr>
              <a:t>rd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Quadrant. </a:t>
            </a:r>
          </a:p>
          <a:p>
            <a:pPr algn="ctr" eaLnBrk="1" hangingPunct="1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</a:rPr>
              <a:t>Tv above X-y,  Fv below X-y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               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2000" y="4422775"/>
            <a:ext cx="1482725" cy="1931988"/>
            <a:chOff x="639" y="2235"/>
            <a:chExt cx="934" cy="1217"/>
          </a:xfrm>
        </p:grpSpPr>
        <p:sp>
          <p:nvSpPr>
            <p:cNvPr id="570381" name="AutoShape 13"/>
            <p:cNvSpPr>
              <a:spLocks noChangeArrowheads="1"/>
            </p:cNvSpPr>
            <p:nvPr/>
          </p:nvSpPr>
          <p:spPr bwMode="auto">
            <a:xfrm rot="10800000" flipH="1">
              <a:off x="864" y="2352"/>
              <a:ext cx="480" cy="48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855" y="2963"/>
              <a:ext cx="489" cy="489"/>
              <a:chOff x="855" y="2963"/>
              <a:chExt cx="489" cy="489"/>
            </a:xfrm>
          </p:grpSpPr>
          <p:sp>
            <p:nvSpPr>
              <p:cNvPr id="570383" name="Oval 15"/>
              <p:cNvSpPr>
                <a:spLocks noChangeArrowheads="1"/>
              </p:cNvSpPr>
              <p:nvPr/>
            </p:nvSpPr>
            <p:spPr bwMode="auto">
              <a:xfrm rot="5400000">
                <a:off x="855" y="2963"/>
                <a:ext cx="489" cy="489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0384" name="Oval 16"/>
              <p:cNvSpPr>
                <a:spLocks noChangeArrowheads="1"/>
              </p:cNvSpPr>
              <p:nvPr/>
            </p:nvSpPr>
            <p:spPr bwMode="auto">
              <a:xfrm rot="5400000">
                <a:off x="983" y="308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0385" name="Line 17"/>
            <p:cNvSpPr>
              <a:spLocks noChangeShapeType="1"/>
            </p:cNvSpPr>
            <p:nvPr/>
          </p:nvSpPr>
          <p:spPr bwMode="auto">
            <a:xfrm rot="5400000">
              <a:off x="1033" y="3035"/>
              <a:ext cx="6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0386" name="Line 18"/>
            <p:cNvSpPr>
              <a:spLocks noChangeShapeType="1"/>
            </p:cNvSpPr>
            <p:nvPr/>
          </p:nvSpPr>
          <p:spPr bwMode="auto">
            <a:xfrm rot="5400000">
              <a:off x="549" y="3035"/>
              <a:ext cx="6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0387" name="Line 19"/>
            <p:cNvSpPr>
              <a:spLocks noChangeShapeType="1"/>
            </p:cNvSpPr>
            <p:nvPr/>
          </p:nvSpPr>
          <p:spPr bwMode="auto">
            <a:xfrm rot="5400000">
              <a:off x="673" y="2787"/>
              <a:ext cx="110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0388" name="Line 20"/>
            <p:cNvSpPr>
              <a:spLocks noChangeShapeType="1"/>
            </p:cNvSpPr>
            <p:nvPr/>
          </p:nvSpPr>
          <p:spPr bwMode="auto">
            <a:xfrm rot="5400000">
              <a:off x="433" y="2787"/>
              <a:ext cx="110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0389" name="Text Box 21"/>
            <p:cNvSpPr txBox="1">
              <a:spLocks noChangeArrowheads="1"/>
            </p:cNvSpPr>
            <p:nvPr/>
          </p:nvSpPr>
          <p:spPr bwMode="auto">
            <a:xfrm>
              <a:off x="680" y="2496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570390" name="Text Box 22"/>
            <p:cNvSpPr txBox="1">
              <a:spLocks noChangeArrowheads="1"/>
            </p:cNvSpPr>
            <p:nvPr/>
          </p:nvSpPr>
          <p:spPr bwMode="auto">
            <a:xfrm>
              <a:off x="652" y="3116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Times New Roman" pitchFamily="18" charset="0"/>
                </a:rPr>
                <a:t>TV</a:t>
              </a:r>
            </a:p>
          </p:txBody>
        </p:sp>
        <p:sp>
          <p:nvSpPr>
            <p:cNvPr id="570391" name="Line 23"/>
            <p:cNvSpPr>
              <a:spLocks noChangeShapeType="1"/>
            </p:cNvSpPr>
            <p:nvPr/>
          </p:nvSpPr>
          <p:spPr bwMode="auto">
            <a:xfrm>
              <a:off x="768" y="283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0392" name="Text Box 24"/>
            <p:cNvSpPr txBox="1">
              <a:spLocks noChangeArrowheads="1"/>
            </p:cNvSpPr>
            <p:nvPr/>
          </p:nvSpPr>
          <p:spPr bwMode="auto">
            <a:xfrm>
              <a:off x="639" y="2736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570393" name="Text Box 25"/>
            <p:cNvSpPr txBox="1">
              <a:spLocks noChangeArrowheads="1"/>
            </p:cNvSpPr>
            <p:nvPr/>
          </p:nvSpPr>
          <p:spPr bwMode="auto">
            <a:xfrm>
              <a:off x="1376" y="2732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570394" name="Line 26"/>
            <p:cNvSpPr>
              <a:spLocks noChangeShapeType="1"/>
            </p:cNvSpPr>
            <p:nvPr/>
          </p:nvSpPr>
          <p:spPr bwMode="auto">
            <a:xfrm>
              <a:off x="1104" y="233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553200" y="4479925"/>
            <a:ext cx="1730375" cy="1924050"/>
            <a:chOff x="3600" y="2304"/>
            <a:chExt cx="1090" cy="1212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3600" y="2304"/>
              <a:ext cx="1090" cy="1204"/>
              <a:chOff x="3008" y="2256"/>
              <a:chExt cx="1090" cy="1204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3312" y="2256"/>
                <a:ext cx="489" cy="489"/>
                <a:chOff x="855" y="2963"/>
                <a:chExt cx="489" cy="489"/>
              </a:xfrm>
            </p:grpSpPr>
            <p:sp>
              <p:nvSpPr>
                <p:cNvPr id="570398" name="Oval 30"/>
                <p:cNvSpPr>
                  <a:spLocks noChangeArrowheads="1"/>
                </p:cNvSpPr>
                <p:nvPr/>
              </p:nvSpPr>
              <p:spPr bwMode="auto">
                <a:xfrm rot="5400000">
                  <a:off x="855" y="2963"/>
                  <a:ext cx="489" cy="489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0399" name="Oval 31"/>
                <p:cNvSpPr>
                  <a:spLocks noChangeArrowheads="1"/>
                </p:cNvSpPr>
                <p:nvPr/>
              </p:nvSpPr>
              <p:spPr bwMode="auto">
                <a:xfrm rot="5400000">
                  <a:off x="983" y="3086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0400" name="AutoShape 32"/>
              <p:cNvSpPr>
                <a:spLocks noChangeArrowheads="1"/>
              </p:cNvSpPr>
              <p:nvPr/>
            </p:nvSpPr>
            <p:spPr bwMode="auto">
              <a:xfrm rot="10800000" flipH="1">
                <a:off x="3321" y="2941"/>
                <a:ext cx="480" cy="48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0401" name="Line 33"/>
              <p:cNvSpPr>
                <a:spLocks noChangeShapeType="1"/>
              </p:cNvSpPr>
              <p:nvPr/>
            </p:nvSpPr>
            <p:spPr bwMode="auto">
              <a:xfrm rot="16200000" flipH="1">
                <a:off x="3310" y="2930"/>
                <a:ext cx="968" cy="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402" name="Line 34"/>
              <p:cNvSpPr>
                <a:spLocks noChangeShapeType="1"/>
              </p:cNvSpPr>
              <p:nvPr/>
            </p:nvSpPr>
            <p:spPr bwMode="auto">
              <a:xfrm rot="5400000">
                <a:off x="2852" y="2956"/>
                <a:ext cx="92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403" name="Line 35"/>
              <p:cNvSpPr>
                <a:spLocks noChangeShapeType="1"/>
              </p:cNvSpPr>
              <p:nvPr/>
            </p:nvSpPr>
            <p:spPr bwMode="auto">
              <a:xfrm rot="5400000">
                <a:off x="3124" y="2856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404" name="Line 36"/>
              <p:cNvSpPr>
                <a:spLocks noChangeShapeType="1"/>
              </p:cNvSpPr>
              <p:nvPr/>
            </p:nvSpPr>
            <p:spPr bwMode="auto">
              <a:xfrm rot="5400000">
                <a:off x="2884" y="2856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405" name="Line 37"/>
              <p:cNvSpPr>
                <a:spLocks noChangeShapeType="1"/>
              </p:cNvSpPr>
              <p:nvPr/>
            </p:nvSpPr>
            <p:spPr bwMode="auto">
              <a:xfrm>
                <a:off x="3227" y="2836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406" name="Text Box 38"/>
              <p:cNvSpPr txBox="1">
                <a:spLocks noChangeArrowheads="1"/>
              </p:cNvSpPr>
              <p:nvPr/>
            </p:nvSpPr>
            <p:spPr bwMode="auto">
              <a:xfrm>
                <a:off x="3098" y="2740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570407" name="Text Box 39"/>
              <p:cNvSpPr txBox="1">
                <a:spLocks noChangeArrowheads="1"/>
              </p:cNvSpPr>
              <p:nvPr/>
            </p:nvSpPr>
            <p:spPr bwMode="auto">
              <a:xfrm>
                <a:off x="3835" y="2736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570408" name="Line 40"/>
              <p:cNvSpPr>
                <a:spLocks noChangeShapeType="1"/>
              </p:cNvSpPr>
              <p:nvPr/>
            </p:nvSpPr>
            <p:spPr bwMode="auto">
              <a:xfrm>
                <a:off x="3072" y="341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409" name="Text Box 41"/>
              <p:cNvSpPr txBox="1">
                <a:spLocks noChangeArrowheads="1"/>
              </p:cNvSpPr>
              <p:nvPr/>
            </p:nvSpPr>
            <p:spPr bwMode="auto">
              <a:xfrm>
                <a:off x="3008" y="3287"/>
                <a:ext cx="19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latin typeface="Times New Roman" pitchFamily="18" charset="0"/>
                  </a:rPr>
                  <a:t>G</a:t>
                </a:r>
              </a:p>
            </p:txBody>
          </p:sp>
          <p:sp>
            <p:nvSpPr>
              <p:cNvPr id="570410" name="Text Box 42"/>
              <p:cNvSpPr txBox="1">
                <a:spLocks noChangeArrowheads="1"/>
              </p:cNvSpPr>
              <p:nvPr/>
            </p:nvSpPr>
            <p:spPr bwMode="auto">
              <a:xfrm>
                <a:off x="3918" y="3282"/>
                <a:ext cx="1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latin typeface="Times New Roman" pitchFamily="18" charset="0"/>
                  </a:rPr>
                  <a:t>L</a:t>
                </a:r>
              </a:p>
            </p:txBody>
          </p:sp>
          <p:sp>
            <p:nvSpPr>
              <p:cNvPr id="570411" name="Text Box 43"/>
              <p:cNvSpPr txBox="1">
                <a:spLocks noChangeArrowheads="1"/>
              </p:cNvSpPr>
              <p:nvPr/>
            </p:nvSpPr>
            <p:spPr bwMode="auto">
              <a:xfrm>
                <a:off x="3072" y="2400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latin typeface="Times New Roman" pitchFamily="18" charset="0"/>
                  </a:rPr>
                  <a:t>TV</a:t>
                </a:r>
              </a:p>
            </p:txBody>
          </p:sp>
          <p:sp>
            <p:nvSpPr>
              <p:cNvPr id="570412" name="Text Box 44"/>
              <p:cNvSpPr txBox="1">
                <a:spLocks noChangeArrowheads="1"/>
              </p:cNvSpPr>
              <p:nvPr/>
            </p:nvSpPr>
            <p:spPr bwMode="auto">
              <a:xfrm>
                <a:off x="3072" y="3024"/>
                <a:ext cx="24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latin typeface="Times New Roman" pitchFamily="18" charset="0"/>
                  </a:rPr>
                  <a:t>FV</a:t>
                </a:r>
              </a:p>
            </p:txBody>
          </p:sp>
        </p:grpSp>
        <p:sp>
          <p:nvSpPr>
            <p:cNvPr id="570413" name="Line 45"/>
            <p:cNvSpPr>
              <a:spLocks noChangeShapeType="1"/>
            </p:cNvSpPr>
            <p:nvPr/>
          </p:nvSpPr>
          <p:spPr bwMode="auto">
            <a:xfrm>
              <a:off x="4152" y="294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0414" name="Text Box 46"/>
          <p:cNvSpPr txBox="1">
            <a:spLocks noChangeArrowheads="1"/>
          </p:cNvSpPr>
          <p:nvPr/>
        </p:nvSpPr>
        <p:spPr bwMode="auto">
          <a:xfrm>
            <a:off x="2994025" y="3810000"/>
            <a:ext cx="27670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D60093"/>
                </a:solidFill>
                <a:latin typeface="Times New Roman" pitchFamily="18" charset="0"/>
              </a:rPr>
              <a:t>SYMBOLIC 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  <a:latin typeface="Times New Roman" pitchFamily="18" charset="0"/>
              </a:rPr>
              <a:t>PRESENTATION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  <a:latin typeface="Times New Roman" pitchFamily="18" charset="0"/>
              </a:rPr>
              <a:t>OF BOTH METHODS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  <a:latin typeface="Times New Roman" pitchFamily="18" charset="0"/>
              </a:rPr>
              <a:t>WITH AN OBJECT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  <a:latin typeface="Times New Roman" pitchFamily="18" charset="0"/>
              </a:rPr>
              <a:t> STANDING ON HP ( GROUND)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  <a:latin typeface="Times New Roman" pitchFamily="18" charset="0"/>
              </a:rPr>
              <a:t> ON IT’S BASE.</a:t>
            </a:r>
          </a:p>
        </p:txBody>
      </p:sp>
      <p:sp>
        <p:nvSpPr>
          <p:cNvPr id="570416" name="Text Box 48"/>
          <p:cNvSpPr txBox="1">
            <a:spLocks noChangeArrowheads="1"/>
          </p:cNvSpPr>
          <p:nvPr/>
        </p:nvSpPr>
        <p:spPr bwMode="auto">
          <a:xfrm>
            <a:off x="2578100" y="5138738"/>
            <a:ext cx="368229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dirty="0">
                <a:latin typeface="Arial" charset="0"/>
              </a:rPr>
              <a:t>NOTE:-</a:t>
            </a:r>
          </a:p>
          <a:p>
            <a:pPr algn="ctr" eaLnBrk="1" hangingPunct="1"/>
            <a:r>
              <a:rPr lang="en-US" sz="1600" b="1" dirty="0">
                <a:latin typeface="Arial" charset="0"/>
              </a:rPr>
              <a:t>HP term is used in 1</a:t>
            </a:r>
            <a:r>
              <a:rPr lang="en-US" sz="1600" b="1" baseline="30000" dirty="0">
                <a:latin typeface="Arial" charset="0"/>
              </a:rPr>
              <a:t>st</a:t>
            </a:r>
            <a:r>
              <a:rPr lang="en-US" sz="1600" b="1" dirty="0">
                <a:latin typeface="Arial" charset="0"/>
              </a:rPr>
              <a:t> Angle method</a:t>
            </a:r>
          </a:p>
          <a:p>
            <a:pPr algn="ctr" eaLnBrk="1" hangingPunct="1"/>
            <a:r>
              <a:rPr lang="en-US" sz="1600" b="1" dirty="0">
                <a:latin typeface="Arial" charset="0"/>
              </a:rPr>
              <a:t>&amp;</a:t>
            </a:r>
          </a:p>
          <a:p>
            <a:pPr algn="ctr" eaLnBrk="1" hangingPunct="1"/>
            <a:r>
              <a:rPr lang="en-US" sz="1600" b="1" dirty="0">
                <a:latin typeface="Arial" charset="0"/>
              </a:rPr>
              <a:t>For the same</a:t>
            </a:r>
          </a:p>
          <a:p>
            <a:pPr algn="ctr" eaLnBrk="1" hangingPunct="1"/>
            <a:r>
              <a:rPr lang="en-US" sz="1600" b="1" dirty="0">
                <a:latin typeface="Arial" charset="0"/>
              </a:rPr>
              <a:t>Ground term is used </a:t>
            </a:r>
          </a:p>
          <a:p>
            <a:pPr algn="ctr" eaLnBrk="1" hangingPunct="1"/>
            <a:r>
              <a:rPr lang="en-US" sz="1600" b="1" dirty="0">
                <a:latin typeface="Arial" charset="0"/>
              </a:rPr>
              <a:t>in 3</a:t>
            </a:r>
            <a:r>
              <a:rPr lang="en-US" sz="1600" b="1" baseline="30000" dirty="0">
                <a:latin typeface="Arial" charset="0"/>
              </a:rPr>
              <a:t>rd</a:t>
            </a:r>
            <a:r>
              <a:rPr lang="en-US" sz="1600" b="1" dirty="0">
                <a:latin typeface="Arial" charset="0"/>
              </a:rPr>
              <a:t> Angle method of projections</a:t>
            </a:r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570425" name="AutoShape 57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426" name="AutoShape 58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427" name="AutoShape 59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428" name="AutoShape 60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429" name="AutoShape 61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430" name="AutoShape 62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57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57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0" grpId="0" animBg="1" autoUpdateAnimBg="0"/>
      <p:bldP spid="570371" grpId="0" animBg="1" autoUpdateAnimBg="0"/>
      <p:bldP spid="570377" grpId="0" autoUpdateAnimBg="0"/>
      <p:bldP spid="570378" grpId="0" autoUpdateAnimBg="0"/>
      <p:bldP spid="570379" grpId="0" autoUpdateAnimBg="0"/>
      <p:bldP spid="570414" grpId="0" autoUpdateAnimBg="0"/>
      <p:bldP spid="57041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ChangeArrowheads="1"/>
          </p:cNvSpPr>
          <p:nvPr/>
        </p:nvSpPr>
        <p:spPr bwMode="auto">
          <a:xfrm>
            <a:off x="0" y="0"/>
            <a:ext cx="29718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1395" name="Rectangle 3"/>
          <p:cNvSpPr>
            <a:spLocks noChangeArrowheads="1"/>
          </p:cNvSpPr>
          <p:nvPr/>
        </p:nvSpPr>
        <p:spPr bwMode="auto">
          <a:xfrm>
            <a:off x="0" y="2286000"/>
            <a:ext cx="2971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1396" name="Rectangle 4"/>
          <p:cNvSpPr>
            <a:spLocks noChangeArrowheads="1"/>
          </p:cNvSpPr>
          <p:nvPr/>
        </p:nvSpPr>
        <p:spPr bwMode="auto">
          <a:xfrm>
            <a:off x="0" y="914400"/>
            <a:ext cx="2971800" cy="1371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1397" name="Object 5"/>
          <p:cNvGraphicFramePr>
            <a:graphicFrameLocks noChangeAspect="1"/>
          </p:cNvGraphicFramePr>
          <p:nvPr/>
        </p:nvGraphicFramePr>
        <p:xfrm>
          <a:off x="3595688" y="4424363"/>
          <a:ext cx="4762500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Image" r:id="rId4" imgW="6133333" imgH="3428571" progId="">
                  <p:embed/>
                </p:oleObj>
              </mc:Choice>
              <mc:Fallback>
                <p:oleObj name="Image" r:id="rId4" imgW="6133333" imgH="342857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4424363"/>
                        <a:ext cx="4762500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398" name="Object 6"/>
          <p:cNvGraphicFramePr>
            <a:graphicFrameLocks noChangeAspect="1"/>
          </p:cNvGraphicFramePr>
          <p:nvPr/>
        </p:nvGraphicFramePr>
        <p:xfrm>
          <a:off x="5429250" y="1928813"/>
          <a:ext cx="117157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1" name="Image" r:id="rId6" imgW="1549206" imgH="2996825" progId="">
                  <p:embed/>
                </p:oleObj>
              </mc:Choice>
              <mc:Fallback>
                <p:oleObj name="Image" r:id="rId6" imgW="1549206" imgH="299682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1928813"/>
                        <a:ext cx="1171575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399" name="Object 7"/>
          <p:cNvGraphicFramePr>
            <a:graphicFrameLocks noChangeAspect="1"/>
          </p:cNvGraphicFramePr>
          <p:nvPr/>
        </p:nvGraphicFramePr>
        <p:xfrm>
          <a:off x="6662738" y="157163"/>
          <a:ext cx="2405062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2" name="Image" r:id="rId8" imgW="3085714" imgH="5180952" progId="">
                  <p:embed/>
                </p:oleObj>
              </mc:Choice>
              <mc:Fallback>
                <p:oleObj name="Image" r:id="rId8" imgW="3085714" imgH="518095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738" y="157163"/>
                        <a:ext cx="2405062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00" name="Object 8"/>
          <p:cNvGraphicFramePr>
            <a:graphicFrameLocks noChangeAspect="1"/>
          </p:cNvGraphicFramePr>
          <p:nvPr/>
        </p:nvGraphicFramePr>
        <p:xfrm>
          <a:off x="3138488" y="214313"/>
          <a:ext cx="22574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3" name="Image" r:id="rId10" imgW="2920635" imgH="5028571" progId="">
                  <p:embed/>
                </p:oleObj>
              </mc:Choice>
              <mc:Fallback>
                <p:oleObj name="Image" r:id="rId10" imgW="2920635" imgH="5028571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214313"/>
                        <a:ext cx="2257425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83038" y="1160463"/>
            <a:ext cx="2362200" cy="2997200"/>
            <a:chOff x="1453" y="731"/>
            <a:chExt cx="1488" cy="1888"/>
          </a:xfrm>
        </p:grpSpPr>
        <p:sp>
          <p:nvSpPr>
            <p:cNvPr id="571402" name="Line 10"/>
            <p:cNvSpPr>
              <a:spLocks noChangeShapeType="1"/>
            </p:cNvSpPr>
            <p:nvPr/>
          </p:nvSpPr>
          <p:spPr bwMode="auto">
            <a:xfrm flipH="1" flipV="1">
              <a:off x="1933" y="731"/>
              <a:ext cx="1008" cy="5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03" name="Line 11"/>
            <p:cNvSpPr>
              <a:spLocks noChangeShapeType="1"/>
            </p:cNvSpPr>
            <p:nvPr/>
          </p:nvSpPr>
          <p:spPr bwMode="auto">
            <a:xfrm flipH="1" flipV="1">
              <a:off x="1456" y="1992"/>
              <a:ext cx="1149" cy="6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04" name="Line 12"/>
            <p:cNvSpPr>
              <a:spLocks noChangeShapeType="1"/>
            </p:cNvSpPr>
            <p:nvPr/>
          </p:nvSpPr>
          <p:spPr bwMode="auto">
            <a:xfrm flipH="1" flipV="1">
              <a:off x="1453" y="980"/>
              <a:ext cx="909" cy="4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05" name="Line 13"/>
            <p:cNvSpPr>
              <a:spLocks noChangeShapeType="1"/>
            </p:cNvSpPr>
            <p:nvPr/>
          </p:nvSpPr>
          <p:spPr bwMode="auto">
            <a:xfrm flipH="1" flipV="1">
              <a:off x="1912" y="1719"/>
              <a:ext cx="432" cy="2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930900" y="1166813"/>
            <a:ext cx="2014538" cy="2625725"/>
            <a:chOff x="2680" y="735"/>
            <a:chExt cx="1269" cy="1654"/>
          </a:xfrm>
        </p:grpSpPr>
        <p:sp>
          <p:nvSpPr>
            <p:cNvPr id="571407" name="Line 15"/>
            <p:cNvSpPr>
              <a:spLocks noChangeShapeType="1"/>
            </p:cNvSpPr>
            <p:nvPr/>
          </p:nvSpPr>
          <p:spPr bwMode="auto">
            <a:xfrm flipV="1">
              <a:off x="2680" y="735"/>
              <a:ext cx="1008" cy="5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08" name="Line 16"/>
            <p:cNvSpPr>
              <a:spLocks noChangeShapeType="1"/>
            </p:cNvSpPr>
            <p:nvPr/>
          </p:nvSpPr>
          <p:spPr bwMode="auto">
            <a:xfrm flipV="1">
              <a:off x="3037" y="1752"/>
              <a:ext cx="624" cy="34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09" name="Line 17"/>
            <p:cNvSpPr>
              <a:spLocks noChangeShapeType="1"/>
            </p:cNvSpPr>
            <p:nvPr/>
          </p:nvSpPr>
          <p:spPr bwMode="auto">
            <a:xfrm flipV="1">
              <a:off x="2941" y="927"/>
              <a:ext cx="1008" cy="5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10" name="Line 18"/>
            <p:cNvSpPr>
              <a:spLocks noChangeShapeType="1"/>
            </p:cNvSpPr>
            <p:nvPr/>
          </p:nvSpPr>
          <p:spPr bwMode="auto">
            <a:xfrm flipV="1">
              <a:off x="3085" y="1944"/>
              <a:ext cx="816" cy="44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449888" y="3376613"/>
            <a:ext cx="1143000" cy="2286000"/>
            <a:chOff x="2377" y="2127"/>
            <a:chExt cx="720" cy="1440"/>
          </a:xfrm>
        </p:grpSpPr>
        <p:sp>
          <p:nvSpPr>
            <p:cNvPr id="571412" name="Line 20"/>
            <p:cNvSpPr>
              <a:spLocks noChangeShapeType="1"/>
            </p:cNvSpPr>
            <p:nvPr/>
          </p:nvSpPr>
          <p:spPr bwMode="auto">
            <a:xfrm>
              <a:off x="2377" y="2271"/>
              <a:ext cx="0" cy="12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13" name="Line 21"/>
            <p:cNvSpPr>
              <a:spLocks noChangeShapeType="1"/>
            </p:cNvSpPr>
            <p:nvPr/>
          </p:nvSpPr>
          <p:spPr bwMode="auto">
            <a:xfrm>
              <a:off x="2638" y="2367"/>
              <a:ext cx="0" cy="12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14" name="Line 22"/>
            <p:cNvSpPr>
              <a:spLocks noChangeShapeType="1"/>
            </p:cNvSpPr>
            <p:nvPr/>
          </p:nvSpPr>
          <p:spPr bwMode="auto">
            <a:xfrm>
              <a:off x="3097" y="2127"/>
              <a:ext cx="0" cy="12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15" name="Line 23"/>
            <p:cNvSpPr>
              <a:spLocks noChangeShapeType="1"/>
            </p:cNvSpPr>
            <p:nvPr/>
          </p:nvSpPr>
          <p:spPr bwMode="auto">
            <a:xfrm flipV="1">
              <a:off x="2797" y="2559"/>
              <a:ext cx="0" cy="57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1416" name="WordArt 24"/>
          <p:cNvSpPr>
            <a:spLocks noChangeArrowheads="1" noChangeShapeType="1" noTextEdit="1"/>
          </p:cNvSpPr>
          <p:nvPr/>
        </p:nvSpPr>
        <p:spPr bwMode="auto">
          <a:xfrm>
            <a:off x="7577138" y="1757363"/>
            <a:ext cx="349250" cy="500062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S.V.</a:t>
            </a:r>
          </a:p>
        </p:txBody>
      </p:sp>
      <p:sp>
        <p:nvSpPr>
          <p:cNvPr id="571417" name="WordArt 25"/>
          <p:cNvSpPr>
            <a:spLocks noChangeArrowheads="1" noChangeShapeType="1" noTextEdit="1"/>
          </p:cNvSpPr>
          <p:nvPr/>
        </p:nvSpPr>
        <p:spPr bwMode="auto">
          <a:xfrm>
            <a:off x="4224338" y="1833563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F.V.</a:t>
            </a:r>
          </a:p>
        </p:txBody>
      </p:sp>
      <p:graphicFrame>
        <p:nvGraphicFramePr>
          <p:cNvPr id="571418" name="Object 26"/>
          <p:cNvGraphicFramePr>
            <a:graphicFrameLocks noChangeAspect="1"/>
          </p:cNvGraphicFramePr>
          <p:nvPr/>
        </p:nvGraphicFramePr>
        <p:xfrm>
          <a:off x="5638800" y="5067300"/>
          <a:ext cx="6588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4" name="CorelDRAW" r:id="rId12" imgW="429480" imgH="311040" progId="">
                  <p:embed/>
                </p:oleObj>
              </mc:Choice>
              <mc:Fallback>
                <p:oleObj name="CorelDRAW" r:id="rId12" imgW="429480" imgH="3110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067300"/>
                        <a:ext cx="6588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19" name="WordArt 27"/>
          <p:cNvSpPr>
            <a:spLocks noChangeArrowheads="1" noChangeShapeType="1" noTextEdit="1"/>
          </p:cNvSpPr>
          <p:nvPr/>
        </p:nvSpPr>
        <p:spPr bwMode="auto">
          <a:xfrm>
            <a:off x="3233738" y="1309688"/>
            <a:ext cx="666750" cy="676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V.P.</a:t>
            </a:r>
          </a:p>
        </p:txBody>
      </p:sp>
      <p:sp>
        <p:nvSpPr>
          <p:cNvPr id="571420" name="WordArt 28"/>
          <p:cNvSpPr>
            <a:spLocks noChangeArrowheads="1" noChangeShapeType="1" noTextEdit="1"/>
          </p:cNvSpPr>
          <p:nvPr/>
        </p:nvSpPr>
        <p:spPr bwMode="auto">
          <a:xfrm>
            <a:off x="8491538" y="1300163"/>
            <a:ext cx="457200" cy="728662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P.P.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656263" y="309563"/>
            <a:ext cx="1046162" cy="815975"/>
            <a:chOff x="1656" y="61"/>
            <a:chExt cx="659" cy="514"/>
          </a:xfrm>
        </p:grpSpPr>
        <p:sp>
          <p:nvSpPr>
            <p:cNvPr id="571422" name="AutoShape 30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23" name="Text Box 31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565525" y="4119563"/>
            <a:ext cx="1192213" cy="404812"/>
            <a:chOff x="432" y="2384"/>
            <a:chExt cx="751" cy="255"/>
          </a:xfrm>
        </p:grpSpPr>
        <p:sp>
          <p:nvSpPr>
            <p:cNvPr id="571425" name="AutoShape 33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26" name="Text Box 34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7408863" y="4175125"/>
            <a:ext cx="1235075" cy="401638"/>
            <a:chOff x="3535" y="2462"/>
            <a:chExt cx="778" cy="253"/>
          </a:xfrm>
        </p:grpSpPr>
        <p:sp>
          <p:nvSpPr>
            <p:cNvPr id="571428" name="AutoShape 36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29" name="Text Box 37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graphicFrame>
        <p:nvGraphicFramePr>
          <p:cNvPr id="571430" name="Object 38"/>
          <p:cNvGraphicFramePr>
            <a:graphicFrameLocks noChangeAspect="1"/>
          </p:cNvGraphicFramePr>
          <p:nvPr/>
        </p:nvGraphicFramePr>
        <p:xfrm>
          <a:off x="5534025" y="6257925"/>
          <a:ext cx="9747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5" name="CorelDRAW" r:id="rId14" imgW="1012680" imgH="520200" progId="">
                  <p:embed/>
                </p:oleObj>
              </mc:Choice>
              <mc:Fallback>
                <p:oleObj name="CorelDRAW" r:id="rId14" imgW="1012680" imgH="5202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6257925"/>
                        <a:ext cx="9747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31" name="WordArt 39"/>
          <p:cNvSpPr>
            <a:spLocks noChangeArrowheads="1" noChangeShapeType="1" noTextEdit="1"/>
          </p:cNvSpPr>
          <p:nvPr/>
        </p:nvSpPr>
        <p:spPr bwMode="auto">
          <a:xfrm rot="-1011846">
            <a:off x="5978525" y="2514600"/>
            <a:ext cx="457200" cy="219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kern="10" spc="120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OBJECT</a:t>
            </a:r>
          </a:p>
        </p:txBody>
      </p:sp>
      <p:sp>
        <p:nvSpPr>
          <p:cNvPr id="571432" name="Text Box 40"/>
          <p:cNvSpPr txBox="1">
            <a:spLocks noChangeArrowheads="1"/>
          </p:cNvSpPr>
          <p:nvPr/>
        </p:nvSpPr>
        <p:spPr bwMode="auto">
          <a:xfrm>
            <a:off x="381000" y="0"/>
            <a:ext cx="2298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u="sng">
                <a:solidFill>
                  <a:schemeClr val="accent2"/>
                </a:solidFill>
                <a:latin typeface="Arial" charset="0"/>
              </a:rPr>
              <a:t>FIRST ANGLE </a:t>
            </a:r>
          </a:p>
          <a:p>
            <a:pPr eaLnBrk="1" hangingPunct="1"/>
            <a:r>
              <a:rPr lang="en-US" sz="2400" u="sng">
                <a:solidFill>
                  <a:schemeClr val="accent2"/>
                </a:solidFill>
                <a:latin typeface="Arial" charset="0"/>
              </a:rPr>
              <a:t>PROJECTION</a:t>
            </a:r>
            <a:endParaRPr lang="en-US" sz="2500" u="sng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71433" name="Text Box 41"/>
          <p:cNvSpPr txBox="1">
            <a:spLocks noChangeArrowheads="1"/>
          </p:cNvSpPr>
          <p:nvPr/>
        </p:nvSpPr>
        <p:spPr bwMode="auto">
          <a:xfrm>
            <a:off x="-14288" y="985838"/>
            <a:ext cx="3098801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/>
              <a:t>IN THIS METHOD, </a:t>
            </a:r>
          </a:p>
          <a:p>
            <a:pPr algn="ctr" eaLnBrk="1" hangingPunct="1"/>
            <a:r>
              <a:rPr lang="en-US" sz="1400"/>
              <a:t>THE OBJECT IS ASSUMED TO BE </a:t>
            </a:r>
          </a:p>
          <a:p>
            <a:pPr algn="ctr" eaLnBrk="1" hangingPunct="1"/>
            <a:r>
              <a:rPr lang="en-US" sz="1400"/>
              <a:t>SITUATED IN FIRST QUADRANT </a:t>
            </a:r>
          </a:p>
          <a:p>
            <a:pPr algn="ctr" eaLnBrk="1" hangingPunct="1"/>
            <a:r>
              <a:rPr lang="en-US" sz="1400"/>
              <a:t>MEANS </a:t>
            </a:r>
          </a:p>
          <a:p>
            <a:pPr algn="ctr" eaLnBrk="1" hangingPunct="1"/>
            <a:r>
              <a:rPr lang="en-US" sz="1400"/>
              <a:t>ABOVE HP &amp; INFRONT OF VP. </a:t>
            </a:r>
          </a:p>
        </p:txBody>
      </p:sp>
      <p:sp>
        <p:nvSpPr>
          <p:cNvPr id="571434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6812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700">
                <a:latin typeface="Arial" charset="0"/>
              </a:rPr>
              <a:t>OBJECT IS INBETWEEN</a:t>
            </a:r>
          </a:p>
          <a:p>
            <a:pPr algn="ctr" eaLnBrk="1" hangingPunct="1"/>
            <a:r>
              <a:rPr lang="en-US" sz="1700">
                <a:latin typeface="Arial" charset="0"/>
              </a:rPr>
              <a:t>OBSERVER &amp; PLANE.</a:t>
            </a:r>
          </a:p>
        </p:txBody>
      </p:sp>
      <p:sp>
        <p:nvSpPr>
          <p:cNvPr id="571435" name="Text Box 43"/>
          <p:cNvSpPr txBox="1">
            <a:spLocks noChangeArrowheads="1"/>
          </p:cNvSpPr>
          <p:nvPr/>
        </p:nvSpPr>
        <p:spPr bwMode="auto">
          <a:xfrm>
            <a:off x="31750" y="5654675"/>
            <a:ext cx="2278063" cy="1165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ACTUAL PATTERN OF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 PLANES &amp; VIEWS 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IN 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FIRST ANGLE METHOD 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OF PROJECTIONS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76200" y="3352800"/>
            <a:ext cx="2743200" cy="2038350"/>
            <a:chOff x="246" y="2220"/>
            <a:chExt cx="1728" cy="1284"/>
          </a:xfrm>
        </p:grpSpPr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432" y="2256"/>
              <a:ext cx="1344" cy="1232"/>
              <a:chOff x="4368" y="864"/>
              <a:chExt cx="1152" cy="1056"/>
            </a:xfrm>
          </p:grpSpPr>
          <p:sp>
            <p:nvSpPr>
              <p:cNvPr id="571438" name="Rectangle 46"/>
              <p:cNvSpPr>
                <a:spLocks noChangeArrowheads="1"/>
              </p:cNvSpPr>
              <p:nvPr/>
            </p:nvSpPr>
            <p:spPr bwMode="auto">
              <a:xfrm>
                <a:off x="4896" y="864"/>
                <a:ext cx="624" cy="528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1439" name="Rectangle 47"/>
              <p:cNvSpPr>
                <a:spLocks noChangeArrowheads="1"/>
              </p:cNvSpPr>
              <p:nvPr/>
            </p:nvSpPr>
            <p:spPr bwMode="auto">
              <a:xfrm>
                <a:off x="4368" y="864"/>
                <a:ext cx="624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1440" name="Rectangle 48"/>
              <p:cNvSpPr>
                <a:spLocks noChangeArrowheads="1"/>
              </p:cNvSpPr>
              <p:nvPr/>
            </p:nvSpPr>
            <p:spPr bwMode="auto">
              <a:xfrm>
                <a:off x="4368" y="1392"/>
                <a:ext cx="624" cy="52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1441" name="Rectangle 49"/>
            <p:cNvSpPr>
              <a:spLocks noChangeArrowheads="1"/>
            </p:cNvSpPr>
            <p:nvPr/>
          </p:nvSpPr>
          <p:spPr bwMode="auto">
            <a:xfrm>
              <a:off x="672" y="2496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42" name="Text Box 50"/>
            <p:cNvSpPr txBox="1">
              <a:spLocks noChangeArrowheads="1"/>
            </p:cNvSpPr>
            <p:nvPr/>
          </p:nvSpPr>
          <p:spPr bwMode="auto">
            <a:xfrm>
              <a:off x="246" y="275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571443" name="Text Box 51"/>
            <p:cNvSpPr txBox="1">
              <a:spLocks noChangeArrowheads="1"/>
            </p:cNvSpPr>
            <p:nvPr/>
          </p:nvSpPr>
          <p:spPr bwMode="auto">
            <a:xfrm>
              <a:off x="1754" y="2754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latin typeface="Times New Roman" pitchFamily="18" charset="0"/>
                </a:rPr>
                <a:t>Y</a:t>
              </a:r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405" y="2220"/>
              <a:ext cx="1407" cy="1284"/>
              <a:chOff x="4101" y="2316"/>
              <a:chExt cx="1407" cy="1284"/>
            </a:xfrm>
          </p:grpSpPr>
          <p:sp>
            <p:nvSpPr>
              <p:cNvPr id="571445" name="Text Box 53"/>
              <p:cNvSpPr txBox="1">
                <a:spLocks noChangeArrowheads="1"/>
              </p:cNvSpPr>
              <p:nvPr/>
            </p:nvSpPr>
            <p:spPr bwMode="auto">
              <a:xfrm>
                <a:off x="4101" y="2334"/>
                <a:ext cx="27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b="0" dirty="0">
                    <a:latin typeface="Times New Roman" pitchFamily="18" charset="0"/>
                  </a:rPr>
                  <a:t>VP</a:t>
                </a:r>
              </a:p>
            </p:txBody>
          </p:sp>
          <p:sp>
            <p:nvSpPr>
              <p:cNvPr id="571446" name="Text Box 54"/>
              <p:cNvSpPr txBox="1">
                <a:spLocks noChangeArrowheads="1"/>
              </p:cNvSpPr>
              <p:nvPr/>
            </p:nvSpPr>
            <p:spPr bwMode="auto">
              <a:xfrm>
                <a:off x="4110" y="3388"/>
                <a:ext cx="27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b="0" dirty="0">
                    <a:latin typeface="Times New Roman" pitchFamily="18" charset="0"/>
                  </a:rPr>
                  <a:t>HP</a:t>
                </a:r>
              </a:p>
            </p:txBody>
          </p:sp>
          <p:sp>
            <p:nvSpPr>
              <p:cNvPr id="571447" name="Text Box 55"/>
              <p:cNvSpPr txBox="1">
                <a:spLocks noChangeArrowheads="1"/>
              </p:cNvSpPr>
              <p:nvPr/>
            </p:nvSpPr>
            <p:spPr bwMode="auto">
              <a:xfrm>
                <a:off x="5250" y="2316"/>
                <a:ext cx="2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b="0" dirty="0">
                    <a:latin typeface="Times New Roman" pitchFamily="18" charset="0"/>
                  </a:rPr>
                  <a:t>PP</a:t>
                </a:r>
              </a:p>
            </p:txBody>
          </p:sp>
        </p:grpSp>
        <p:sp>
          <p:nvSpPr>
            <p:cNvPr id="571448" name="Text Box 56"/>
            <p:cNvSpPr txBox="1">
              <a:spLocks noChangeArrowheads="1"/>
            </p:cNvSpPr>
            <p:nvPr/>
          </p:nvSpPr>
          <p:spPr bwMode="auto">
            <a:xfrm>
              <a:off x="681" y="2505"/>
              <a:ext cx="3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 dirty="0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571449" name="Rectangle 57"/>
            <p:cNvSpPr>
              <a:spLocks noChangeArrowheads="1"/>
            </p:cNvSpPr>
            <p:nvPr/>
          </p:nvSpPr>
          <p:spPr bwMode="auto">
            <a:xfrm>
              <a:off x="1296" y="2496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50" name="Rectangle 58"/>
            <p:cNvSpPr>
              <a:spLocks noChangeArrowheads="1"/>
            </p:cNvSpPr>
            <p:nvPr/>
          </p:nvSpPr>
          <p:spPr bwMode="auto">
            <a:xfrm>
              <a:off x="672" y="3006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51" name="Text Box 59"/>
            <p:cNvSpPr txBox="1">
              <a:spLocks noChangeArrowheads="1"/>
            </p:cNvSpPr>
            <p:nvPr/>
          </p:nvSpPr>
          <p:spPr bwMode="auto">
            <a:xfrm>
              <a:off x="1275" y="2505"/>
              <a:ext cx="3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 dirty="0">
                  <a:latin typeface="Times New Roman" pitchFamily="18" charset="0"/>
                </a:rPr>
                <a:t>LSV</a:t>
              </a:r>
            </a:p>
          </p:txBody>
        </p:sp>
        <p:sp>
          <p:nvSpPr>
            <p:cNvPr id="571452" name="Text Box 60"/>
            <p:cNvSpPr txBox="1">
              <a:spLocks noChangeArrowheads="1"/>
            </p:cNvSpPr>
            <p:nvPr/>
          </p:nvSpPr>
          <p:spPr bwMode="auto">
            <a:xfrm>
              <a:off x="675" y="3033"/>
              <a:ext cx="3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 dirty="0">
                  <a:latin typeface="Times New Roman" pitchFamily="18" charset="0"/>
                </a:rPr>
                <a:t>TV</a:t>
              </a:r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571461" name="AutoShape 69">
              <a:hlinkClick r:id="rId16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62" name="AutoShape 70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63" name="AutoShape 71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64" name="AutoShape 72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65" name="AutoShape 73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66" name="AutoShape 74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57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1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1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1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1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16" grpId="0" animBg="1"/>
      <p:bldP spid="571417" grpId="0" animBg="1"/>
      <p:bldP spid="571419" grpId="0" animBg="1"/>
      <p:bldP spid="571420" grpId="0" animBg="1"/>
      <p:bldP spid="5714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ChangeArrowheads="1"/>
          </p:cNvSpPr>
          <p:nvPr/>
        </p:nvSpPr>
        <p:spPr bwMode="auto">
          <a:xfrm>
            <a:off x="0" y="0"/>
            <a:ext cx="32766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73712" y="304800"/>
            <a:ext cx="1163960" cy="720725"/>
            <a:chOff x="1656" y="61"/>
            <a:chExt cx="830" cy="514"/>
          </a:xfrm>
        </p:grpSpPr>
        <p:sp>
          <p:nvSpPr>
            <p:cNvPr id="572420" name="AutoShape 4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421" name="Text Box 5"/>
            <p:cNvSpPr txBox="1">
              <a:spLocks noChangeArrowheads="1"/>
            </p:cNvSpPr>
            <p:nvPr/>
          </p:nvSpPr>
          <p:spPr bwMode="auto">
            <a:xfrm>
              <a:off x="1656" y="61"/>
              <a:ext cx="83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dirty="0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949389" y="5304592"/>
            <a:ext cx="1282582" cy="769825"/>
            <a:chOff x="338" y="2203"/>
            <a:chExt cx="915" cy="547"/>
          </a:xfrm>
        </p:grpSpPr>
        <p:sp>
          <p:nvSpPr>
            <p:cNvPr id="572423" name="AutoShape 7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424" name="Text Box 8"/>
            <p:cNvSpPr txBox="1">
              <a:spLocks noChangeArrowheads="1"/>
            </p:cNvSpPr>
            <p:nvPr/>
          </p:nvSpPr>
          <p:spPr bwMode="auto">
            <a:xfrm rot="19430245">
              <a:off x="338" y="2203"/>
              <a:ext cx="915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dirty="0">
                  <a:latin typeface="Times New Roman" pitchFamily="18" charset="0"/>
                </a:rPr>
                <a:t>FOR S.V</a:t>
              </a:r>
              <a:r>
                <a:rPr lang="en-US" dirty="0"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861669" y="5461397"/>
            <a:ext cx="1344654" cy="461354"/>
            <a:chOff x="3533" y="2440"/>
            <a:chExt cx="958" cy="329"/>
          </a:xfrm>
        </p:grpSpPr>
        <p:sp>
          <p:nvSpPr>
            <p:cNvPr id="572426" name="AutoShape 10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427" name="Text Box 11"/>
            <p:cNvSpPr txBox="1">
              <a:spLocks noChangeArrowheads="1"/>
            </p:cNvSpPr>
            <p:nvPr/>
          </p:nvSpPr>
          <p:spPr bwMode="auto">
            <a:xfrm rot="2136515">
              <a:off x="3533" y="2440"/>
              <a:ext cx="95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572428" name="AutoShape 12"/>
          <p:cNvSpPr>
            <a:spLocks noChangeArrowheads="1"/>
          </p:cNvSpPr>
          <p:nvPr/>
        </p:nvSpPr>
        <p:spPr bwMode="auto">
          <a:xfrm>
            <a:off x="2819400" y="2671763"/>
            <a:ext cx="6324600" cy="3629025"/>
          </a:xfrm>
          <a:prstGeom prst="diamond">
            <a:avLst/>
          </a:prstGeom>
          <a:gradFill rotWithShape="0">
            <a:gsLst>
              <a:gs pos="0">
                <a:srgbClr val="CCCC00">
                  <a:gamma/>
                  <a:shade val="1725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1725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518025" y="2441575"/>
            <a:ext cx="2789238" cy="2884488"/>
            <a:chOff x="1888" y="1632"/>
            <a:chExt cx="1672" cy="1730"/>
          </a:xfrm>
        </p:grpSpPr>
        <p:graphicFrame>
          <p:nvGraphicFramePr>
            <p:cNvPr id="572430" name="Object 14"/>
            <p:cNvGraphicFramePr>
              <a:graphicFrameLocks noChangeAspect="1"/>
            </p:cNvGraphicFramePr>
            <p:nvPr/>
          </p:nvGraphicFramePr>
          <p:xfrm>
            <a:off x="2304" y="1632"/>
            <a:ext cx="738" cy="1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0" name="Image" r:id="rId4" imgW="1549206" imgH="2996825" progId="">
                    <p:embed/>
                  </p:oleObj>
                </mc:Choice>
                <mc:Fallback>
                  <p:oleObj name="Image" r:id="rId4" imgW="1549206" imgH="2996825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632"/>
                          <a:ext cx="738" cy="1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88" y="2779"/>
              <a:ext cx="1672" cy="583"/>
              <a:chOff x="1888" y="2779"/>
              <a:chExt cx="1672" cy="583"/>
            </a:xfrm>
          </p:grpSpPr>
          <p:sp>
            <p:nvSpPr>
              <p:cNvPr id="572432" name="AutoShape 16"/>
              <p:cNvSpPr>
                <a:spLocks noChangeArrowheads="1"/>
              </p:cNvSpPr>
              <p:nvPr/>
            </p:nvSpPr>
            <p:spPr bwMode="auto">
              <a:xfrm>
                <a:off x="2544" y="2779"/>
                <a:ext cx="1016" cy="583"/>
              </a:xfrm>
              <a:prstGeom prst="diamond">
                <a:avLst/>
              </a:prstGeom>
              <a:solidFill>
                <a:srgbClr val="CC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2433" name="AutoShape 17"/>
              <p:cNvSpPr>
                <a:spLocks noChangeArrowheads="1"/>
              </p:cNvSpPr>
              <p:nvPr/>
            </p:nvSpPr>
            <p:spPr bwMode="auto">
              <a:xfrm>
                <a:off x="1888" y="2862"/>
                <a:ext cx="712" cy="409"/>
              </a:xfrm>
              <a:prstGeom prst="diamond">
                <a:avLst/>
              </a:prstGeom>
              <a:solidFill>
                <a:srgbClr val="CC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542088" y="3262313"/>
            <a:ext cx="768350" cy="2082800"/>
            <a:chOff x="3839" y="2263"/>
            <a:chExt cx="461" cy="1249"/>
          </a:xfrm>
        </p:grpSpPr>
        <p:sp>
          <p:nvSpPr>
            <p:cNvPr id="572435" name="Freeform 19"/>
            <p:cNvSpPr>
              <a:spLocks/>
            </p:cNvSpPr>
            <p:nvPr/>
          </p:nvSpPr>
          <p:spPr bwMode="auto">
            <a:xfrm>
              <a:off x="3840" y="2264"/>
              <a:ext cx="460" cy="1248"/>
            </a:xfrm>
            <a:custGeom>
              <a:avLst/>
              <a:gdLst/>
              <a:ahLst/>
              <a:cxnLst>
                <a:cxn ang="0">
                  <a:pos x="0" y="1655"/>
                </a:cxn>
                <a:cxn ang="0">
                  <a:pos x="0" y="349"/>
                </a:cxn>
                <a:cxn ang="0">
                  <a:pos x="595" y="0"/>
                </a:cxn>
                <a:cxn ang="0">
                  <a:pos x="610" y="1281"/>
                </a:cxn>
                <a:cxn ang="0">
                  <a:pos x="0" y="1655"/>
                </a:cxn>
              </a:cxnLst>
              <a:rect l="0" t="0" r="r" b="b"/>
              <a:pathLst>
                <a:path w="610" h="1655">
                  <a:moveTo>
                    <a:pt x="0" y="1655"/>
                  </a:moveTo>
                  <a:lnTo>
                    <a:pt x="0" y="349"/>
                  </a:lnTo>
                  <a:lnTo>
                    <a:pt x="595" y="0"/>
                  </a:lnTo>
                  <a:lnTo>
                    <a:pt x="610" y="1281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436" name="Freeform 20"/>
            <p:cNvSpPr>
              <a:spLocks/>
            </p:cNvSpPr>
            <p:nvPr/>
          </p:nvSpPr>
          <p:spPr bwMode="auto">
            <a:xfrm>
              <a:off x="3839" y="2263"/>
              <a:ext cx="452" cy="1225"/>
            </a:xfrm>
            <a:custGeom>
              <a:avLst/>
              <a:gdLst/>
              <a:ahLst/>
              <a:cxnLst>
                <a:cxn ang="0">
                  <a:pos x="0" y="1655"/>
                </a:cxn>
                <a:cxn ang="0">
                  <a:pos x="0" y="349"/>
                </a:cxn>
                <a:cxn ang="0">
                  <a:pos x="595" y="0"/>
                </a:cxn>
                <a:cxn ang="0">
                  <a:pos x="610" y="1281"/>
                </a:cxn>
                <a:cxn ang="0">
                  <a:pos x="0" y="1655"/>
                </a:cxn>
              </a:cxnLst>
              <a:rect l="0" t="0" r="r" b="b"/>
              <a:pathLst>
                <a:path w="610" h="1655">
                  <a:moveTo>
                    <a:pt x="0" y="1655"/>
                  </a:moveTo>
                  <a:lnTo>
                    <a:pt x="0" y="349"/>
                  </a:lnTo>
                  <a:lnTo>
                    <a:pt x="595" y="0"/>
                  </a:lnTo>
                  <a:lnTo>
                    <a:pt x="610" y="1281"/>
                  </a:lnTo>
                  <a:lnTo>
                    <a:pt x="0" y="165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591050" y="3241675"/>
            <a:ext cx="452438" cy="1962150"/>
            <a:chOff x="3368" y="2352"/>
            <a:chExt cx="345" cy="1497"/>
          </a:xfrm>
        </p:grpSpPr>
        <p:sp>
          <p:nvSpPr>
            <p:cNvPr id="572438" name="Freeform 22"/>
            <p:cNvSpPr>
              <a:spLocks/>
            </p:cNvSpPr>
            <p:nvPr/>
          </p:nvSpPr>
          <p:spPr bwMode="auto">
            <a:xfrm>
              <a:off x="3368" y="2352"/>
              <a:ext cx="343" cy="1497"/>
            </a:xfrm>
            <a:custGeom>
              <a:avLst/>
              <a:gdLst/>
              <a:ahLst/>
              <a:cxnLst>
                <a:cxn ang="0">
                  <a:pos x="0" y="1296"/>
                </a:cxn>
                <a:cxn ang="0">
                  <a:pos x="343" y="1497"/>
                </a:cxn>
                <a:cxn ang="0">
                  <a:pos x="340" y="196"/>
                </a:cxn>
                <a:cxn ang="0">
                  <a:pos x="5" y="0"/>
                </a:cxn>
                <a:cxn ang="0">
                  <a:pos x="0" y="1296"/>
                </a:cxn>
              </a:cxnLst>
              <a:rect l="0" t="0" r="r" b="b"/>
              <a:pathLst>
                <a:path w="343" h="1497">
                  <a:moveTo>
                    <a:pt x="0" y="1296"/>
                  </a:moveTo>
                  <a:lnTo>
                    <a:pt x="343" y="1497"/>
                  </a:lnTo>
                  <a:lnTo>
                    <a:pt x="340" y="196"/>
                  </a:lnTo>
                  <a:lnTo>
                    <a:pt x="5" y="0"/>
                  </a:lnTo>
                  <a:lnTo>
                    <a:pt x="0" y="1296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439" name="Freeform 23"/>
            <p:cNvSpPr>
              <a:spLocks/>
            </p:cNvSpPr>
            <p:nvPr/>
          </p:nvSpPr>
          <p:spPr bwMode="auto">
            <a:xfrm>
              <a:off x="3370" y="2352"/>
              <a:ext cx="343" cy="1497"/>
            </a:xfrm>
            <a:custGeom>
              <a:avLst/>
              <a:gdLst/>
              <a:ahLst/>
              <a:cxnLst>
                <a:cxn ang="0">
                  <a:pos x="0" y="1296"/>
                </a:cxn>
                <a:cxn ang="0">
                  <a:pos x="343" y="1497"/>
                </a:cxn>
                <a:cxn ang="0">
                  <a:pos x="340" y="196"/>
                </a:cxn>
                <a:cxn ang="0">
                  <a:pos x="5" y="0"/>
                </a:cxn>
                <a:cxn ang="0">
                  <a:pos x="0" y="1296"/>
                </a:cxn>
              </a:cxnLst>
              <a:rect l="0" t="0" r="r" b="b"/>
              <a:pathLst>
                <a:path w="343" h="1497">
                  <a:moveTo>
                    <a:pt x="0" y="1296"/>
                  </a:moveTo>
                  <a:lnTo>
                    <a:pt x="343" y="1497"/>
                  </a:lnTo>
                  <a:lnTo>
                    <a:pt x="340" y="196"/>
                  </a:lnTo>
                  <a:lnTo>
                    <a:pt x="5" y="0"/>
                  </a:lnTo>
                  <a:lnTo>
                    <a:pt x="0" y="129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5200650" y="1881188"/>
            <a:ext cx="1200150" cy="674687"/>
            <a:chOff x="2160" y="1584"/>
            <a:chExt cx="941" cy="529"/>
          </a:xfrm>
        </p:grpSpPr>
        <p:sp>
          <p:nvSpPr>
            <p:cNvPr id="572441" name="Freeform 25"/>
            <p:cNvSpPr>
              <a:spLocks/>
            </p:cNvSpPr>
            <p:nvPr/>
          </p:nvSpPr>
          <p:spPr bwMode="auto">
            <a:xfrm>
              <a:off x="2160" y="1584"/>
              <a:ext cx="941" cy="529"/>
            </a:xfrm>
            <a:custGeom>
              <a:avLst/>
              <a:gdLst/>
              <a:ahLst/>
              <a:cxnLst>
                <a:cxn ang="0">
                  <a:pos x="0" y="339"/>
                </a:cxn>
                <a:cxn ang="0">
                  <a:pos x="334" y="529"/>
                </a:cxn>
                <a:cxn ang="0">
                  <a:pos x="941" y="195"/>
                </a:cxn>
                <a:cxn ang="0">
                  <a:pos x="586" y="0"/>
                </a:cxn>
                <a:cxn ang="0">
                  <a:pos x="0" y="339"/>
                </a:cxn>
              </a:cxnLst>
              <a:rect l="0" t="0" r="r" b="b"/>
              <a:pathLst>
                <a:path w="941" h="529">
                  <a:moveTo>
                    <a:pt x="0" y="339"/>
                  </a:moveTo>
                  <a:lnTo>
                    <a:pt x="334" y="529"/>
                  </a:lnTo>
                  <a:lnTo>
                    <a:pt x="941" y="195"/>
                  </a:lnTo>
                  <a:lnTo>
                    <a:pt x="586" y="0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7CC5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442" name="Freeform 26"/>
            <p:cNvSpPr>
              <a:spLocks/>
            </p:cNvSpPr>
            <p:nvPr/>
          </p:nvSpPr>
          <p:spPr bwMode="auto">
            <a:xfrm>
              <a:off x="2160" y="1584"/>
              <a:ext cx="941" cy="529"/>
            </a:xfrm>
            <a:custGeom>
              <a:avLst/>
              <a:gdLst/>
              <a:ahLst/>
              <a:cxnLst>
                <a:cxn ang="0">
                  <a:pos x="0" y="339"/>
                </a:cxn>
                <a:cxn ang="0">
                  <a:pos x="334" y="529"/>
                </a:cxn>
                <a:cxn ang="0">
                  <a:pos x="941" y="195"/>
                </a:cxn>
                <a:cxn ang="0">
                  <a:pos x="586" y="0"/>
                </a:cxn>
                <a:cxn ang="0">
                  <a:pos x="0" y="339"/>
                </a:cxn>
              </a:cxnLst>
              <a:rect l="0" t="0" r="r" b="b"/>
              <a:pathLst>
                <a:path w="941" h="529">
                  <a:moveTo>
                    <a:pt x="0" y="339"/>
                  </a:moveTo>
                  <a:lnTo>
                    <a:pt x="334" y="529"/>
                  </a:lnTo>
                  <a:lnTo>
                    <a:pt x="941" y="195"/>
                  </a:lnTo>
                  <a:lnTo>
                    <a:pt x="586" y="0"/>
                  </a:lnTo>
                  <a:lnTo>
                    <a:pt x="0" y="33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2443" name="AutoShape 27"/>
          <p:cNvSpPr>
            <a:spLocks noChangeArrowheads="1"/>
          </p:cNvSpPr>
          <p:nvPr/>
        </p:nvSpPr>
        <p:spPr bwMode="auto">
          <a:xfrm>
            <a:off x="3849688" y="1138238"/>
            <a:ext cx="4083050" cy="2344737"/>
          </a:xfrm>
          <a:prstGeom prst="diamond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5211763" y="2120900"/>
            <a:ext cx="1200150" cy="1030288"/>
            <a:chOff x="2304" y="1440"/>
            <a:chExt cx="720" cy="618"/>
          </a:xfrm>
        </p:grpSpPr>
        <p:sp>
          <p:nvSpPr>
            <p:cNvPr id="572445" name="Line 29"/>
            <p:cNvSpPr>
              <a:spLocks noChangeShapeType="1"/>
            </p:cNvSpPr>
            <p:nvPr/>
          </p:nvSpPr>
          <p:spPr bwMode="auto">
            <a:xfrm flipV="1">
              <a:off x="2304" y="15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446" name="Line 30"/>
            <p:cNvSpPr>
              <a:spLocks noChangeShapeType="1"/>
            </p:cNvSpPr>
            <p:nvPr/>
          </p:nvSpPr>
          <p:spPr bwMode="auto">
            <a:xfrm flipV="1">
              <a:off x="2574" y="1680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447" name="Line 31"/>
            <p:cNvSpPr>
              <a:spLocks noChangeShapeType="1"/>
            </p:cNvSpPr>
            <p:nvPr/>
          </p:nvSpPr>
          <p:spPr bwMode="auto">
            <a:xfrm flipV="1">
              <a:off x="3024" y="144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4610100" y="2890838"/>
            <a:ext cx="1062038" cy="2290762"/>
            <a:chOff x="1944" y="1902"/>
            <a:chExt cx="636" cy="1373"/>
          </a:xfrm>
        </p:grpSpPr>
        <p:sp>
          <p:nvSpPr>
            <p:cNvPr id="572449" name="Line 33"/>
            <p:cNvSpPr>
              <a:spLocks noChangeShapeType="1"/>
            </p:cNvSpPr>
            <p:nvPr/>
          </p:nvSpPr>
          <p:spPr bwMode="auto">
            <a:xfrm flipH="1">
              <a:off x="2208" y="2058"/>
              <a:ext cx="372" cy="2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450" name="Line 34"/>
            <p:cNvSpPr>
              <a:spLocks noChangeShapeType="1"/>
            </p:cNvSpPr>
            <p:nvPr/>
          </p:nvSpPr>
          <p:spPr bwMode="auto">
            <a:xfrm flipH="1">
              <a:off x="1944" y="1902"/>
              <a:ext cx="372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451" name="Line 35"/>
            <p:cNvSpPr>
              <a:spLocks noChangeShapeType="1"/>
            </p:cNvSpPr>
            <p:nvPr/>
          </p:nvSpPr>
          <p:spPr bwMode="auto">
            <a:xfrm flipH="1">
              <a:off x="2190" y="3036"/>
              <a:ext cx="372" cy="2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5370513" y="2720975"/>
            <a:ext cx="1941512" cy="2613025"/>
            <a:chOff x="2400" y="1800"/>
            <a:chExt cx="1164" cy="1566"/>
          </a:xfrm>
        </p:grpSpPr>
        <p:sp>
          <p:nvSpPr>
            <p:cNvPr id="572453" name="Line 37"/>
            <p:cNvSpPr>
              <a:spLocks noChangeShapeType="1"/>
            </p:cNvSpPr>
            <p:nvPr/>
          </p:nvSpPr>
          <p:spPr bwMode="auto">
            <a:xfrm>
              <a:off x="2544" y="2050"/>
              <a:ext cx="564" cy="33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454" name="Line 38"/>
            <p:cNvSpPr>
              <a:spLocks noChangeShapeType="1"/>
            </p:cNvSpPr>
            <p:nvPr/>
          </p:nvSpPr>
          <p:spPr bwMode="auto">
            <a:xfrm>
              <a:off x="3024" y="1800"/>
              <a:ext cx="540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455" name="Line 39"/>
            <p:cNvSpPr>
              <a:spLocks noChangeShapeType="1"/>
            </p:cNvSpPr>
            <p:nvPr/>
          </p:nvSpPr>
          <p:spPr bwMode="auto">
            <a:xfrm>
              <a:off x="2400" y="2934"/>
              <a:ext cx="720" cy="43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72456" name="Object 40"/>
          <p:cNvGraphicFramePr>
            <a:graphicFrameLocks noChangeAspect="1"/>
          </p:cNvGraphicFramePr>
          <p:nvPr/>
        </p:nvGraphicFramePr>
        <p:xfrm>
          <a:off x="7983538" y="4302125"/>
          <a:ext cx="9604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1" name="CorelDRAW" r:id="rId6" imgW="1371600" imgH="975960" progId="">
                  <p:embed/>
                </p:oleObj>
              </mc:Choice>
              <mc:Fallback>
                <p:oleObj name="CorelDRAW" r:id="rId6" imgW="1371600" imgH="975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3538" y="4302125"/>
                        <a:ext cx="9604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57" name="WordArt 41"/>
          <p:cNvSpPr>
            <a:spLocks noChangeArrowheads="1" noChangeShapeType="1" noTextEdit="1"/>
          </p:cNvSpPr>
          <p:nvPr/>
        </p:nvSpPr>
        <p:spPr bwMode="auto">
          <a:xfrm>
            <a:off x="3929063" y="2520950"/>
            <a:ext cx="482600" cy="7667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P.P.</a:t>
            </a:r>
          </a:p>
        </p:txBody>
      </p:sp>
      <p:sp>
        <p:nvSpPr>
          <p:cNvPr id="572458" name="WordArt 42"/>
          <p:cNvSpPr>
            <a:spLocks noChangeArrowheads="1" noChangeShapeType="1" noTextEdit="1"/>
          </p:cNvSpPr>
          <p:nvPr/>
        </p:nvSpPr>
        <p:spPr bwMode="auto">
          <a:xfrm rot="-210558">
            <a:off x="7321550" y="2562225"/>
            <a:ext cx="623888" cy="630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V.P.</a:t>
            </a:r>
          </a:p>
        </p:txBody>
      </p:sp>
      <p:sp>
        <p:nvSpPr>
          <p:cNvPr id="572459" name="WordArt 43"/>
          <p:cNvSpPr>
            <a:spLocks noChangeArrowheads="1" noChangeShapeType="1" noTextEdit="1"/>
          </p:cNvSpPr>
          <p:nvPr/>
        </p:nvSpPr>
        <p:spPr bwMode="auto">
          <a:xfrm rot="-210558">
            <a:off x="6794500" y="3992563"/>
            <a:ext cx="388938" cy="3952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F.V.</a:t>
            </a:r>
          </a:p>
        </p:txBody>
      </p:sp>
      <p:sp>
        <p:nvSpPr>
          <p:cNvPr id="572460" name="WordArt 44"/>
          <p:cNvSpPr>
            <a:spLocks noChangeArrowheads="1" noChangeShapeType="1" noTextEdit="1"/>
          </p:cNvSpPr>
          <p:nvPr/>
        </p:nvSpPr>
        <p:spPr bwMode="auto">
          <a:xfrm>
            <a:off x="4660900" y="3952875"/>
            <a:ext cx="336550" cy="473075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S.V.</a:t>
            </a:r>
          </a:p>
        </p:txBody>
      </p:sp>
      <p:graphicFrame>
        <p:nvGraphicFramePr>
          <p:cNvPr id="572461" name="Object 45"/>
          <p:cNvGraphicFramePr>
            <a:graphicFrameLocks noChangeAspect="1"/>
          </p:cNvGraphicFramePr>
          <p:nvPr/>
        </p:nvGraphicFramePr>
        <p:xfrm>
          <a:off x="5511800" y="1995488"/>
          <a:ext cx="5603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2" name="CorelDRAW" r:id="rId8" imgW="429480" imgH="311040" progId="">
                  <p:embed/>
                </p:oleObj>
              </mc:Choice>
              <mc:Fallback>
                <p:oleObj name="CorelDRAW" r:id="rId8" imgW="429480" imgH="311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1995488"/>
                        <a:ext cx="5603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62" name="Object 46"/>
          <p:cNvGraphicFramePr>
            <a:graphicFrameLocks noChangeAspect="1"/>
          </p:cNvGraphicFramePr>
          <p:nvPr/>
        </p:nvGraphicFramePr>
        <p:xfrm>
          <a:off x="5491163" y="1209675"/>
          <a:ext cx="8001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3" name="CorelDRAW" r:id="rId10" imgW="834120" imgH="554400" progId="">
                  <p:embed/>
                </p:oleObj>
              </mc:Choice>
              <mc:Fallback>
                <p:oleObj name="CorelDRAW" r:id="rId10" imgW="834120" imgH="554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63" y="1209675"/>
                        <a:ext cx="8001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63" name="AutoShape 47"/>
          <p:cNvSpPr>
            <a:spLocks noChangeArrowheads="1"/>
          </p:cNvSpPr>
          <p:nvPr/>
        </p:nvSpPr>
        <p:spPr bwMode="auto">
          <a:xfrm rot="18001284" flipH="1">
            <a:off x="4901407" y="2990056"/>
            <a:ext cx="4083050" cy="2344737"/>
          </a:xfrm>
          <a:prstGeom prst="diamond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2464" name="AutoShape 48"/>
          <p:cNvSpPr>
            <a:spLocks noChangeArrowheads="1"/>
          </p:cNvSpPr>
          <p:nvPr/>
        </p:nvSpPr>
        <p:spPr bwMode="auto">
          <a:xfrm rot="3598716">
            <a:off x="2820194" y="2990056"/>
            <a:ext cx="4083050" cy="2344738"/>
          </a:xfrm>
          <a:prstGeom prst="diamond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2465" name="WordArt 49"/>
          <p:cNvSpPr>
            <a:spLocks noChangeArrowheads="1" noChangeShapeType="1" noTextEdit="1"/>
          </p:cNvSpPr>
          <p:nvPr/>
        </p:nvSpPr>
        <p:spPr bwMode="auto">
          <a:xfrm rot="-1011846">
            <a:off x="5888038" y="2916238"/>
            <a:ext cx="481012" cy="2301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kern="10" spc="120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OBJECT</a:t>
            </a:r>
          </a:p>
        </p:txBody>
      </p:sp>
      <p:sp>
        <p:nvSpPr>
          <p:cNvPr id="572466" name="Text Box 50"/>
          <p:cNvSpPr txBox="1">
            <a:spLocks noChangeArrowheads="1"/>
          </p:cNvSpPr>
          <p:nvPr/>
        </p:nvSpPr>
        <p:spPr bwMode="auto">
          <a:xfrm>
            <a:off x="198438" y="990600"/>
            <a:ext cx="3098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/>
              <a:t>IN THIS METHOD, </a:t>
            </a:r>
          </a:p>
          <a:p>
            <a:pPr algn="ctr" eaLnBrk="1" hangingPunct="1"/>
            <a:r>
              <a:rPr lang="en-US" sz="1400"/>
              <a:t>THE OBJECT IS ASSUMED TO BE </a:t>
            </a:r>
          </a:p>
          <a:p>
            <a:pPr algn="ctr" eaLnBrk="1" hangingPunct="1"/>
            <a:r>
              <a:rPr lang="en-US" sz="1400"/>
              <a:t>SITUATED IN THIRD QUADRANT</a:t>
            </a:r>
          </a:p>
          <a:p>
            <a:pPr algn="ctr" eaLnBrk="1" hangingPunct="1"/>
            <a:r>
              <a:rPr lang="en-US" sz="1400"/>
              <a:t>( BELOW HP &amp; BEHIND OF VP. )</a:t>
            </a:r>
          </a:p>
        </p:txBody>
      </p:sp>
      <p:sp>
        <p:nvSpPr>
          <p:cNvPr id="572467" name="Text Box 51"/>
          <p:cNvSpPr txBox="1">
            <a:spLocks noChangeArrowheads="1"/>
          </p:cNvSpPr>
          <p:nvPr/>
        </p:nvSpPr>
        <p:spPr bwMode="auto">
          <a:xfrm>
            <a:off x="0" y="2057400"/>
            <a:ext cx="3171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PLANES BEING TRANSPERENT </a:t>
            </a:r>
          </a:p>
          <a:p>
            <a:pPr algn="ctr" eaLnBrk="1" hangingPunct="1"/>
            <a:r>
              <a:rPr lang="en-US" sz="1600" dirty="0"/>
              <a:t>AND </a:t>
            </a:r>
            <a:r>
              <a:rPr lang="en-US" sz="1600" dirty="0" smtClean="0"/>
              <a:t>INBETWEEN</a:t>
            </a:r>
          </a:p>
          <a:p>
            <a:pPr algn="ctr" eaLnBrk="1" hangingPunct="1"/>
            <a:r>
              <a:rPr lang="en-US" sz="1600" dirty="0" smtClean="0"/>
              <a:t>OBSERVER &amp; OBJECT.</a:t>
            </a:r>
            <a:endParaRPr lang="en-US" sz="1600" dirty="0"/>
          </a:p>
        </p:txBody>
      </p:sp>
      <p:sp>
        <p:nvSpPr>
          <p:cNvPr id="572468" name="Text Box 52"/>
          <p:cNvSpPr txBox="1">
            <a:spLocks noChangeArrowheads="1"/>
          </p:cNvSpPr>
          <p:nvPr/>
        </p:nvSpPr>
        <p:spPr bwMode="auto">
          <a:xfrm>
            <a:off x="0" y="4953000"/>
            <a:ext cx="2776538" cy="9525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ACTUAL PATTERN OF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 PLANES &amp; VIEWS 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OF 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THIRD ANGLE PROJECTIONS</a:t>
            </a:r>
          </a:p>
        </p:txBody>
      </p:sp>
      <p:sp>
        <p:nvSpPr>
          <p:cNvPr id="572469" name="Rectangle 53"/>
          <p:cNvSpPr>
            <a:spLocks noChangeArrowheads="1"/>
          </p:cNvSpPr>
          <p:nvPr/>
        </p:nvSpPr>
        <p:spPr bwMode="auto">
          <a:xfrm flipH="1" flipV="1">
            <a:off x="471488" y="3944938"/>
            <a:ext cx="969962" cy="81915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2470" name="Rectangle 54"/>
          <p:cNvSpPr>
            <a:spLocks noChangeArrowheads="1"/>
          </p:cNvSpPr>
          <p:nvPr/>
        </p:nvSpPr>
        <p:spPr bwMode="auto">
          <a:xfrm flipH="1" flipV="1">
            <a:off x="1292225" y="3944938"/>
            <a:ext cx="968375" cy="8191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2471" name="Rectangle 55"/>
          <p:cNvSpPr>
            <a:spLocks noChangeArrowheads="1"/>
          </p:cNvSpPr>
          <p:nvPr/>
        </p:nvSpPr>
        <p:spPr bwMode="auto">
          <a:xfrm flipH="1" flipV="1">
            <a:off x="1292225" y="3124200"/>
            <a:ext cx="968375" cy="8207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2472" name="Rectangle 56"/>
          <p:cNvSpPr>
            <a:spLocks noChangeArrowheads="1"/>
          </p:cNvSpPr>
          <p:nvPr/>
        </p:nvSpPr>
        <p:spPr bwMode="auto">
          <a:xfrm>
            <a:off x="1598613" y="4186238"/>
            <a:ext cx="382587" cy="319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2473" name="Text Box 57"/>
          <p:cNvSpPr txBox="1">
            <a:spLocks noChangeArrowheads="1"/>
          </p:cNvSpPr>
          <p:nvPr/>
        </p:nvSpPr>
        <p:spPr bwMode="auto">
          <a:xfrm>
            <a:off x="200025" y="37274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Times New Roman" pitchFamily="18" charset="0"/>
              </a:rPr>
              <a:t>X</a:t>
            </a:r>
          </a:p>
        </p:txBody>
      </p:sp>
      <p:sp>
        <p:nvSpPr>
          <p:cNvPr id="572474" name="Text Box 58"/>
          <p:cNvSpPr txBox="1">
            <a:spLocks noChangeArrowheads="1"/>
          </p:cNvSpPr>
          <p:nvPr/>
        </p:nvSpPr>
        <p:spPr bwMode="auto">
          <a:xfrm>
            <a:off x="2236788" y="3770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Times New Roman" pitchFamily="18" charset="0"/>
              </a:rPr>
              <a:t>Y</a:t>
            </a:r>
          </a:p>
        </p:txBody>
      </p:sp>
      <p:sp>
        <p:nvSpPr>
          <p:cNvPr id="572475" name="Rectangle 59"/>
          <p:cNvSpPr>
            <a:spLocks noChangeArrowheads="1"/>
          </p:cNvSpPr>
          <p:nvPr/>
        </p:nvSpPr>
        <p:spPr bwMode="auto">
          <a:xfrm>
            <a:off x="609600" y="4186238"/>
            <a:ext cx="527050" cy="320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2476" name="Rectangle 60"/>
          <p:cNvSpPr>
            <a:spLocks noChangeArrowheads="1"/>
          </p:cNvSpPr>
          <p:nvPr/>
        </p:nvSpPr>
        <p:spPr bwMode="auto">
          <a:xfrm>
            <a:off x="1584325" y="3400425"/>
            <a:ext cx="384175" cy="319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2477" name="Text Box 61"/>
          <p:cNvSpPr txBox="1">
            <a:spLocks noChangeArrowheads="1"/>
          </p:cNvSpPr>
          <p:nvPr/>
        </p:nvSpPr>
        <p:spPr bwMode="auto">
          <a:xfrm>
            <a:off x="1560513" y="3389313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 dirty="0">
                <a:latin typeface="Times New Roman" pitchFamily="18" charset="0"/>
              </a:rPr>
              <a:t>TV</a:t>
            </a:r>
          </a:p>
        </p:txBody>
      </p:sp>
      <p:sp>
        <p:nvSpPr>
          <p:cNvPr id="572478" name="Text Box 62"/>
          <p:cNvSpPr txBox="1">
            <a:spLocks noChangeArrowheads="1"/>
          </p:cNvSpPr>
          <p:nvPr/>
        </p:nvSpPr>
        <p:spPr bwMode="auto">
          <a:xfrm>
            <a:off x="495300" y="92075"/>
            <a:ext cx="2351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u="sng">
                <a:solidFill>
                  <a:schemeClr val="accent2"/>
                </a:solidFill>
                <a:latin typeface="Arial" charset="0"/>
              </a:rPr>
              <a:t>THIRD ANGLE </a:t>
            </a:r>
          </a:p>
          <a:p>
            <a:pPr eaLnBrk="1" hangingPunct="1"/>
            <a:r>
              <a:rPr lang="en-US" sz="2400" u="sng">
                <a:solidFill>
                  <a:schemeClr val="accent2"/>
                </a:solidFill>
                <a:latin typeface="Arial" charset="0"/>
              </a:rPr>
              <a:t>PROJECTION</a:t>
            </a:r>
            <a:endParaRPr lang="en-US" sz="2500" u="sng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72479" name="Text Box 63"/>
          <p:cNvSpPr txBox="1">
            <a:spLocks noChangeArrowheads="1"/>
          </p:cNvSpPr>
          <p:nvPr/>
        </p:nvSpPr>
        <p:spPr bwMode="auto">
          <a:xfrm>
            <a:off x="609600" y="4181475"/>
            <a:ext cx="620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 dirty="0">
                <a:latin typeface="Times New Roman" pitchFamily="18" charset="0"/>
              </a:rPr>
              <a:t>LSV</a:t>
            </a:r>
          </a:p>
        </p:txBody>
      </p:sp>
      <p:sp>
        <p:nvSpPr>
          <p:cNvPr id="572480" name="Text Box 64"/>
          <p:cNvSpPr txBox="1">
            <a:spLocks noChangeArrowheads="1"/>
          </p:cNvSpPr>
          <p:nvPr/>
        </p:nvSpPr>
        <p:spPr bwMode="auto">
          <a:xfrm>
            <a:off x="1584325" y="4171950"/>
            <a:ext cx="47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 dirty="0">
                <a:latin typeface="Times New Roman" pitchFamily="18" charset="0"/>
              </a:rPr>
              <a:t>FV</a:t>
            </a:r>
          </a:p>
        </p:txBody>
      </p: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572489" name="AutoShape 73">
              <a:hlinkClick r:id="rId1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490" name="AutoShape 74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491" name="AutoShape 75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492" name="AutoShape 76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493" name="AutoShape 77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494" name="AutoShape 78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57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57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2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2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2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2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2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2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72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2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2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2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72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72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8" grpId="0" animBg="1"/>
      <p:bldP spid="572443" grpId="0" animBg="1"/>
      <p:bldP spid="572457" grpId="0" animBg="1"/>
      <p:bldP spid="572458" grpId="0" animBg="1"/>
      <p:bldP spid="572459" grpId="0" animBg="1"/>
      <p:bldP spid="572460" grpId="0" animBg="1"/>
      <p:bldP spid="572463" grpId="0" animBg="1"/>
      <p:bldP spid="572464" grpId="0" animBg="1"/>
      <p:bldP spid="57246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58763" y="190500"/>
            <a:ext cx="86026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Arial" charset="0"/>
                <a:cs typeface="Arial" charset="0"/>
              </a:rPr>
              <a:t>Basic  Line  Types </a:t>
            </a:r>
          </a:p>
        </p:txBody>
      </p:sp>
      <p:sp>
        <p:nvSpPr>
          <p:cNvPr id="32771" name="Text Box 48"/>
          <p:cNvSpPr txBox="1">
            <a:spLocks noChangeArrowheads="1"/>
          </p:cNvSpPr>
          <p:nvPr/>
        </p:nvSpPr>
        <p:spPr bwMode="auto">
          <a:xfrm>
            <a:off x="546100" y="1322388"/>
            <a:ext cx="231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" charset="0"/>
                <a:cs typeface="Arial" charset="0"/>
              </a:rPr>
              <a:t>Types of Lines</a:t>
            </a:r>
          </a:p>
        </p:txBody>
      </p:sp>
      <p:sp>
        <p:nvSpPr>
          <p:cNvPr id="32772" name="Text Box 55"/>
          <p:cNvSpPr txBox="1">
            <a:spLocks noChangeArrowheads="1"/>
          </p:cNvSpPr>
          <p:nvPr/>
        </p:nvSpPr>
        <p:spPr bwMode="auto">
          <a:xfrm>
            <a:off x="3683000" y="1322388"/>
            <a:ext cx="19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" charset="0"/>
                <a:cs typeface="Arial" charset="0"/>
              </a:rPr>
              <a:t>Appearance</a:t>
            </a:r>
          </a:p>
        </p:txBody>
      </p:sp>
      <p:sp>
        <p:nvSpPr>
          <p:cNvPr id="32773" name="Line 70"/>
          <p:cNvSpPr>
            <a:spLocks noChangeShapeType="1"/>
          </p:cNvSpPr>
          <p:nvPr/>
        </p:nvSpPr>
        <p:spPr bwMode="auto">
          <a:xfrm>
            <a:off x="419100" y="1993900"/>
            <a:ext cx="8102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Line 72"/>
          <p:cNvSpPr>
            <a:spLocks noChangeShapeType="1"/>
          </p:cNvSpPr>
          <p:nvPr/>
        </p:nvSpPr>
        <p:spPr bwMode="auto">
          <a:xfrm>
            <a:off x="406400" y="1143000"/>
            <a:ext cx="8128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Text Box 73"/>
          <p:cNvSpPr txBox="1">
            <a:spLocks noChangeArrowheads="1"/>
          </p:cNvSpPr>
          <p:nvPr/>
        </p:nvSpPr>
        <p:spPr bwMode="auto">
          <a:xfrm>
            <a:off x="5905500" y="1144588"/>
            <a:ext cx="2555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Arial" charset="0"/>
                <a:cs typeface="Arial" charset="0"/>
              </a:rPr>
              <a:t>Name according</a:t>
            </a:r>
          </a:p>
          <a:p>
            <a:pPr algn="ctr"/>
            <a:r>
              <a:rPr lang="en-US" sz="2400" b="1">
                <a:latin typeface="Arial" charset="0"/>
                <a:cs typeface="Arial" charset="0"/>
              </a:rPr>
              <a:t>to application</a:t>
            </a: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393700" y="2211388"/>
            <a:ext cx="7356475" cy="457200"/>
            <a:chOff x="248" y="1393"/>
            <a:chExt cx="4634" cy="288"/>
          </a:xfrm>
        </p:grpSpPr>
        <p:sp>
          <p:nvSpPr>
            <p:cNvPr id="32796" name="Text Box 49"/>
            <p:cNvSpPr txBox="1">
              <a:spLocks noChangeArrowheads="1"/>
            </p:cNvSpPr>
            <p:nvPr/>
          </p:nvSpPr>
          <p:spPr bwMode="auto">
            <a:xfrm>
              <a:off x="248" y="1393"/>
              <a:ext cx="18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  <a:cs typeface="Arial" charset="0"/>
                </a:rPr>
                <a:t>Continuous thick line</a:t>
              </a:r>
            </a:p>
          </p:txBody>
        </p:sp>
        <p:sp>
          <p:nvSpPr>
            <p:cNvPr id="32797" name="Line 50"/>
            <p:cNvSpPr>
              <a:spLocks noChangeShapeType="1"/>
            </p:cNvSpPr>
            <p:nvPr/>
          </p:nvSpPr>
          <p:spPr bwMode="auto">
            <a:xfrm>
              <a:off x="2314" y="1576"/>
              <a:ext cx="11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Text Box 74"/>
            <p:cNvSpPr txBox="1">
              <a:spLocks noChangeArrowheads="1"/>
            </p:cNvSpPr>
            <p:nvPr/>
          </p:nvSpPr>
          <p:spPr bwMode="auto">
            <a:xfrm>
              <a:off x="3846" y="1393"/>
              <a:ext cx="10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Visible line</a:t>
              </a:r>
            </a:p>
          </p:txBody>
        </p:sp>
      </p:grp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406400" y="2833688"/>
            <a:ext cx="7874000" cy="1516062"/>
            <a:chOff x="256" y="1785"/>
            <a:chExt cx="4960" cy="955"/>
          </a:xfrm>
        </p:grpSpPr>
        <p:sp>
          <p:nvSpPr>
            <p:cNvPr id="32793" name="Text Box 51"/>
            <p:cNvSpPr txBox="1">
              <a:spLocks noChangeArrowheads="1"/>
            </p:cNvSpPr>
            <p:nvPr/>
          </p:nvSpPr>
          <p:spPr bwMode="auto">
            <a:xfrm>
              <a:off x="256" y="1841"/>
              <a:ext cx="18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  <a:cs typeface="Arial" charset="0"/>
                </a:rPr>
                <a:t>Continuous thin line</a:t>
              </a:r>
            </a:p>
          </p:txBody>
        </p:sp>
        <p:sp>
          <p:nvSpPr>
            <p:cNvPr id="32794" name="Line 52"/>
            <p:cNvSpPr>
              <a:spLocks noChangeShapeType="1"/>
            </p:cNvSpPr>
            <p:nvPr/>
          </p:nvSpPr>
          <p:spPr bwMode="auto">
            <a:xfrm>
              <a:off x="2314" y="2024"/>
              <a:ext cx="1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Text Box 75"/>
            <p:cNvSpPr txBox="1">
              <a:spLocks noChangeArrowheads="1"/>
            </p:cNvSpPr>
            <p:nvPr/>
          </p:nvSpPr>
          <p:spPr bwMode="auto">
            <a:xfrm>
              <a:off x="3838" y="1785"/>
              <a:ext cx="1378" cy="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>
                  <a:latin typeface="Arial" charset="0"/>
                </a:rPr>
                <a:t>Dimension line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latin typeface="Arial" charset="0"/>
                </a:rPr>
                <a:t>Extension line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latin typeface="Arial" charset="0"/>
                </a:rPr>
                <a:t>Leader line</a:t>
              </a:r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457200" y="4560888"/>
            <a:ext cx="7348538" cy="457200"/>
            <a:chOff x="288" y="2873"/>
            <a:chExt cx="4629" cy="288"/>
          </a:xfrm>
        </p:grpSpPr>
        <p:sp>
          <p:nvSpPr>
            <p:cNvPr id="32790" name="Text Box 53"/>
            <p:cNvSpPr txBox="1">
              <a:spLocks noChangeArrowheads="1"/>
            </p:cNvSpPr>
            <p:nvPr/>
          </p:nvSpPr>
          <p:spPr bwMode="auto">
            <a:xfrm>
              <a:off x="288" y="2873"/>
              <a:ext cx="13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  <a:cs typeface="Arial" charset="0"/>
                </a:rPr>
                <a:t>Dash thick line</a:t>
              </a:r>
            </a:p>
          </p:txBody>
        </p:sp>
        <p:sp>
          <p:nvSpPr>
            <p:cNvPr id="32791" name="Line 54"/>
            <p:cNvSpPr>
              <a:spLocks noChangeShapeType="1"/>
            </p:cNvSpPr>
            <p:nvPr/>
          </p:nvSpPr>
          <p:spPr bwMode="auto">
            <a:xfrm>
              <a:off x="2314" y="3040"/>
              <a:ext cx="11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Text Box 76"/>
            <p:cNvSpPr txBox="1">
              <a:spLocks noChangeArrowheads="1"/>
            </p:cNvSpPr>
            <p:nvPr/>
          </p:nvSpPr>
          <p:spPr bwMode="auto">
            <a:xfrm>
              <a:off x="3838" y="2873"/>
              <a:ext cx="10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Hidden line</a:t>
              </a:r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469900" y="5284788"/>
            <a:ext cx="7296150" cy="457200"/>
            <a:chOff x="296" y="3329"/>
            <a:chExt cx="4596" cy="288"/>
          </a:xfrm>
        </p:grpSpPr>
        <p:sp>
          <p:nvSpPr>
            <p:cNvPr id="32782" name="Line 57"/>
            <p:cNvSpPr>
              <a:spLocks noChangeShapeType="1"/>
            </p:cNvSpPr>
            <p:nvPr/>
          </p:nvSpPr>
          <p:spPr bwMode="auto">
            <a:xfrm>
              <a:off x="2314" y="3496"/>
              <a:ext cx="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59"/>
            <p:cNvSpPr>
              <a:spLocks noChangeShapeType="1"/>
            </p:cNvSpPr>
            <p:nvPr/>
          </p:nvSpPr>
          <p:spPr bwMode="auto">
            <a:xfrm>
              <a:off x="2642" y="3496"/>
              <a:ext cx="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60"/>
            <p:cNvSpPr>
              <a:spLocks noChangeShapeType="1"/>
            </p:cNvSpPr>
            <p:nvPr/>
          </p:nvSpPr>
          <p:spPr bwMode="auto">
            <a:xfrm>
              <a:off x="3190" y="3496"/>
              <a:ext cx="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61"/>
            <p:cNvSpPr>
              <a:spLocks noChangeShapeType="1"/>
            </p:cNvSpPr>
            <p:nvPr/>
          </p:nvSpPr>
          <p:spPr bwMode="auto">
            <a:xfrm>
              <a:off x="3080" y="3496"/>
              <a:ext cx="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85"/>
            <p:cNvGrpSpPr>
              <a:grpSpLocks/>
            </p:cNvGrpSpPr>
            <p:nvPr/>
          </p:nvGrpSpPr>
          <p:grpSpPr bwMode="auto">
            <a:xfrm>
              <a:off x="296" y="3329"/>
              <a:ext cx="4596" cy="288"/>
              <a:chOff x="296" y="3329"/>
              <a:chExt cx="4596" cy="288"/>
            </a:xfrm>
          </p:grpSpPr>
          <p:sp>
            <p:nvSpPr>
              <p:cNvPr id="32787" name="Text Box 56"/>
              <p:cNvSpPr txBox="1">
                <a:spLocks noChangeArrowheads="1"/>
              </p:cNvSpPr>
              <p:nvPr/>
            </p:nvSpPr>
            <p:spPr bwMode="auto">
              <a:xfrm>
                <a:off x="296" y="3329"/>
                <a:ext cx="133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Arial" charset="0"/>
                    <a:cs typeface="Arial" charset="0"/>
                  </a:rPr>
                  <a:t>Chain thin line</a:t>
                </a:r>
              </a:p>
            </p:txBody>
          </p:sp>
          <p:sp>
            <p:nvSpPr>
              <p:cNvPr id="32788" name="Line 58"/>
              <p:cNvSpPr>
                <a:spLocks noChangeShapeType="1"/>
              </p:cNvSpPr>
              <p:nvPr/>
            </p:nvSpPr>
            <p:spPr bwMode="auto">
              <a:xfrm>
                <a:off x="2752" y="3496"/>
                <a:ext cx="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9" name="Text Box 77"/>
              <p:cNvSpPr txBox="1">
                <a:spLocks noChangeArrowheads="1"/>
              </p:cNvSpPr>
              <p:nvPr/>
            </p:nvSpPr>
            <p:spPr bwMode="auto">
              <a:xfrm>
                <a:off x="3846" y="3329"/>
                <a:ext cx="10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Arial" charset="0"/>
                  </a:rPr>
                  <a:t>Center line</a:t>
                </a:r>
              </a:p>
            </p:txBody>
          </p:sp>
        </p:grpSp>
      </p:grpSp>
      <p:sp>
        <p:nvSpPr>
          <p:cNvPr id="141391" name="Line 79"/>
          <p:cNvSpPr>
            <a:spLocks noChangeShapeType="1"/>
          </p:cNvSpPr>
          <p:nvPr/>
        </p:nvSpPr>
        <p:spPr bwMode="auto">
          <a:xfrm>
            <a:off x="419100" y="5867400"/>
            <a:ext cx="8102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93" name="Text Box 81"/>
          <p:cNvSpPr txBox="1">
            <a:spLocks noChangeArrowheads="1"/>
          </p:cNvSpPr>
          <p:nvPr/>
        </p:nvSpPr>
        <p:spPr bwMode="auto">
          <a:xfrm>
            <a:off x="406400" y="6056313"/>
            <a:ext cx="538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sng">
                <a:latin typeface="Arial" charset="0"/>
                <a:cs typeface="Arial" charset="0"/>
              </a:rPr>
              <a:t>NOTE</a:t>
            </a:r>
            <a:r>
              <a:rPr lang="en-US" sz="1800">
                <a:latin typeface="Arial" charset="0"/>
                <a:cs typeface="Arial" charset="0"/>
              </a:rPr>
              <a:t> : </a:t>
            </a:r>
            <a:r>
              <a:rPr lang="en-US" sz="1600">
                <a:latin typeface="Arial" charset="0"/>
                <a:cs typeface="Arial" charset="0"/>
              </a:rPr>
              <a:t>We will learn other types of line in later chapters.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91" grpId="0" animBg="1"/>
      <p:bldP spid="14139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468313" y="1268413"/>
            <a:ext cx="78390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Visible lines</a:t>
            </a:r>
            <a:r>
              <a:rPr lang="en-US" sz="2400">
                <a:latin typeface="Arial" charset="0"/>
              </a:rPr>
              <a:t>   represent features that can be seen in the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400">
                <a:latin typeface="Arial" charset="0"/>
              </a:rPr>
              <a:t>                        current view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76275" y="168275"/>
            <a:ext cx="7772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Arial" charset="0"/>
                <a:cs typeface="Arial" charset="0"/>
              </a:rPr>
              <a:t>Meaning of Lines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498475" y="2424113"/>
            <a:ext cx="780573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Hidden lines</a:t>
            </a:r>
            <a:r>
              <a:rPr lang="en-US" sz="2400">
                <a:latin typeface="Arial" charset="0"/>
              </a:rPr>
              <a:t>  represent features that </a:t>
            </a:r>
            <a:r>
              <a:rPr lang="en-US" sz="2400" u="sng">
                <a:latin typeface="Arial" charset="0"/>
              </a:rPr>
              <a:t>can not be seen</a:t>
            </a:r>
            <a:r>
              <a:rPr lang="en-US" sz="2400">
                <a:latin typeface="Arial" charset="0"/>
              </a:rPr>
              <a:t> in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                        the current view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79425" y="3603625"/>
            <a:ext cx="82105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Center line</a:t>
            </a:r>
            <a:r>
              <a:rPr lang="en-US" sz="2400" b="1">
                <a:latin typeface="Arial" charset="0"/>
              </a:rPr>
              <a:t>    </a:t>
            </a:r>
            <a:r>
              <a:rPr lang="en-US" sz="2400">
                <a:latin typeface="Arial" charset="0"/>
              </a:rPr>
              <a:t>represents symmetry, path of motion, centers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                       of circles, axis of axisymmetrical parts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488950" y="4851400"/>
            <a:ext cx="81026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Dimension and Extension lines</a:t>
            </a:r>
            <a:r>
              <a:rPr lang="en-US" sz="2400" b="1">
                <a:latin typeface="Arial" charset="0"/>
              </a:rPr>
              <a:t>  </a:t>
            </a:r>
            <a:r>
              <a:rPr lang="en-US" sz="2400">
                <a:latin typeface="Arial" charset="0"/>
              </a:rPr>
              <a:t>indicate the sizes and  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                      location of features on a drawing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  <p:bldP spid="146438" grpId="0"/>
      <p:bldP spid="146439" grpId="0"/>
      <p:bldP spid="1464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/>
          <p:cNvSpPr>
            <a:spLocks noChangeArrowheads="1"/>
          </p:cNvSpPr>
          <p:nvPr/>
        </p:nvSpPr>
        <p:spPr bwMode="auto">
          <a:xfrm>
            <a:off x="5219700" y="1181100"/>
            <a:ext cx="1838325" cy="6572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16"/>
          <p:cNvSpPr>
            <a:spLocks noChangeArrowheads="1"/>
          </p:cNvSpPr>
          <p:nvPr/>
        </p:nvSpPr>
        <p:spPr bwMode="auto">
          <a:xfrm>
            <a:off x="6429375" y="2143125"/>
            <a:ext cx="1666875" cy="6572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15"/>
          <p:cNvSpPr>
            <a:spLocks noChangeArrowheads="1"/>
          </p:cNvSpPr>
          <p:nvPr/>
        </p:nvSpPr>
        <p:spPr bwMode="auto">
          <a:xfrm>
            <a:off x="5686425" y="2867025"/>
            <a:ext cx="1409700" cy="6286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14"/>
          <p:cNvSpPr>
            <a:spLocks noChangeArrowheads="1"/>
          </p:cNvSpPr>
          <p:nvPr/>
        </p:nvSpPr>
        <p:spPr bwMode="auto">
          <a:xfrm>
            <a:off x="7077075" y="4191000"/>
            <a:ext cx="1409700" cy="752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13"/>
          <p:cNvSpPr>
            <a:spLocks noChangeArrowheads="1"/>
          </p:cNvSpPr>
          <p:nvPr/>
        </p:nvSpPr>
        <p:spPr bwMode="auto">
          <a:xfrm>
            <a:off x="1095375" y="5343525"/>
            <a:ext cx="1476375" cy="7524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Text Box 11"/>
          <p:cNvSpPr txBox="1">
            <a:spLocks noChangeArrowheads="1"/>
          </p:cNvSpPr>
          <p:nvPr/>
        </p:nvSpPr>
        <p:spPr bwMode="auto">
          <a:xfrm>
            <a:off x="427038" y="449263"/>
            <a:ext cx="6224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  <a:latin typeface="Arial" charset="0"/>
                <a:cs typeface="Arial" charset="0"/>
              </a:rPr>
              <a:t>Example</a:t>
            </a:r>
            <a:r>
              <a:rPr lang="en-US" sz="2400">
                <a:latin typeface="Arial" charset="0"/>
                <a:cs typeface="Arial" charset="0"/>
              </a:rPr>
              <a:t> : </a:t>
            </a:r>
            <a:r>
              <a:rPr lang="en-US" sz="2000" i="1">
                <a:latin typeface="Arial" charset="0"/>
                <a:cs typeface="Arial" charset="0"/>
              </a:rPr>
              <a:t>Line conventions in engineering drawing</a:t>
            </a:r>
          </a:p>
        </p:txBody>
      </p:sp>
      <p:pic>
        <p:nvPicPr>
          <p:cNvPr id="34824" name="Picture 12" descr="alphabet of li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2000"/>
          </a:blip>
          <a:srcRect/>
          <a:stretch>
            <a:fillRect/>
          </a:stretch>
        </p:blipFill>
        <p:spPr bwMode="auto">
          <a:xfrm>
            <a:off x="896938" y="1131888"/>
            <a:ext cx="7551737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/>
          <p:cNvPicPr>
            <a:picLocks noChangeAspect="1" noChangeArrowheads="1"/>
          </p:cNvPicPr>
          <p:nvPr/>
        </p:nvPicPr>
        <p:blipFill>
          <a:blip r:embed="rId2">
            <a:lum bright="-24000" contrast="6000"/>
          </a:blip>
          <a:srcRect l="1233" t="1366" r="1686" b="1790"/>
          <a:stretch>
            <a:fillRect/>
          </a:stretch>
        </p:blipFill>
        <p:spPr bwMode="auto">
          <a:xfrm>
            <a:off x="4903788" y="1447800"/>
            <a:ext cx="39751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249238" y="5014913"/>
            <a:ext cx="8620125" cy="1454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446088" y="1435100"/>
            <a:ext cx="4181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  <a:cs typeface="Arial" charset="0"/>
              </a:rPr>
              <a:t>1. Try to write a description of</a:t>
            </a:r>
          </a:p>
          <a:p>
            <a:r>
              <a:rPr lang="en-US" sz="2400">
                <a:latin typeface="Arial" charset="0"/>
                <a:cs typeface="Arial" charset="0"/>
              </a:rPr>
              <a:t>     this object.</a:t>
            </a: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442913" y="2497138"/>
            <a:ext cx="43513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  <a:cs typeface="Arial" charset="0"/>
              </a:rPr>
              <a:t>2. Test your written description</a:t>
            </a:r>
          </a:p>
          <a:p>
            <a:r>
              <a:rPr lang="en-US" sz="2400">
                <a:latin typeface="Arial" charset="0"/>
                <a:cs typeface="Arial" charset="0"/>
              </a:rPr>
              <a:t>     by having someone attempt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     to make a sketch from your</a:t>
            </a:r>
          </a:p>
          <a:p>
            <a:r>
              <a:rPr lang="en-US" sz="2400">
                <a:latin typeface="Arial" charset="0"/>
                <a:cs typeface="Arial" charset="0"/>
              </a:rPr>
              <a:t>     description.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76200" y="317500"/>
            <a:ext cx="8961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Arial" charset="0"/>
                <a:cs typeface="Arial" charset="0"/>
              </a:rPr>
              <a:t>Effectiveness of Graphics Language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19113" y="4954588"/>
            <a:ext cx="82327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>
                <a:latin typeface="Arial" charset="0"/>
                <a:cs typeface="Arial" charset="0"/>
              </a:rPr>
              <a:t>The word languages are </a:t>
            </a:r>
            <a:r>
              <a:rPr lang="en-US" sz="2600" u="sng">
                <a:latin typeface="Arial" charset="0"/>
                <a:cs typeface="Arial" charset="0"/>
              </a:rPr>
              <a:t>inadequate</a:t>
            </a:r>
            <a:r>
              <a:rPr lang="en-US" sz="2600">
                <a:latin typeface="Arial" charset="0"/>
                <a:cs typeface="Arial" charset="0"/>
              </a:rPr>
              <a:t> for describing the </a:t>
            </a:r>
            <a:r>
              <a:rPr lang="en-US" sz="26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size</a:t>
            </a:r>
            <a:r>
              <a:rPr lang="en-US" sz="2600">
                <a:latin typeface="Arial" charset="0"/>
                <a:cs typeface="Arial" charset="0"/>
              </a:rPr>
              <a:t>, </a:t>
            </a:r>
            <a:r>
              <a:rPr lang="en-US" sz="26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shape</a:t>
            </a:r>
            <a:r>
              <a:rPr lang="en-US" sz="2600">
                <a:latin typeface="Arial" charset="0"/>
                <a:cs typeface="Arial" charset="0"/>
              </a:rPr>
              <a:t>  and  </a:t>
            </a:r>
            <a:r>
              <a:rPr lang="en-US" sz="26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features</a:t>
            </a:r>
            <a:r>
              <a:rPr lang="en-US" sz="2600" b="1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600">
                <a:latin typeface="Arial" charset="0"/>
                <a:cs typeface="Arial" charset="0"/>
              </a:rPr>
              <a:t>completely as well as concisely.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479425" y="4408488"/>
            <a:ext cx="610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Arial" charset="0"/>
                <a:cs typeface="Arial" charset="0"/>
              </a:rPr>
              <a:t>You can easily understand that …</a:t>
            </a:r>
          </a:p>
        </p:txBody>
      </p:sp>
      <p:sp>
        <p:nvSpPr>
          <p:cNvPr id="6153" name="Line 14"/>
          <p:cNvSpPr>
            <a:spLocks noChangeShapeType="1"/>
          </p:cNvSpPr>
          <p:nvPr/>
        </p:nvSpPr>
        <p:spPr bwMode="auto">
          <a:xfrm>
            <a:off x="649288" y="4167188"/>
            <a:ext cx="39592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3" grpId="0" animBg="1"/>
      <p:bldP spid="48138" grpId="0"/>
      <p:bldP spid="481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413000"/>
            <a:ext cx="7772400" cy="368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Algerian" pitchFamily="82" charset="0"/>
              </a:rPr>
              <a:t>Thank You</a:t>
            </a:r>
            <a:endParaRPr lang="en-US" sz="96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9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250825" y="1295400"/>
            <a:ext cx="8620125" cy="18637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76238" y="1295400"/>
            <a:ext cx="83661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600">
                <a:latin typeface="Arial" charset="0"/>
                <a:cs typeface="Arial" charset="0"/>
              </a:rPr>
              <a:t>Graphic language</a:t>
            </a:r>
            <a:r>
              <a:rPr lang="en-US" sz="2600" b="1">
                <a:latin typeface="Arial" charset="0"/>
                <a:cs typeface="Arial" charset="0"/>
              </a:rPr>
              <a:t> </a:t>
            </a:r>
            <a:r>
              <a:rPr lang="en-US" sz="2600">
                <a:latin typeface="Arial" charset="0"/>
                <a:cs typeface="Arial" charset="0"/>
              </a:rPr>
              <a:t>in</a:t>
            </a:r>
            <a:r>
              <a:rPr lang="en-US" sz="2600" b="1">
                <a:latin typeface="Arial" charset="0"/>
                <a:cs typeface="Arial" charset="0"/>
              </a:rPr>
              <a:t>  “engineering application”   </a:t>
            </a:r>
            <a:r>
              <a:rPr lang="en-US" sz="2600">
                <a:latin typeface="Arial" charset="0"/>
                <a:cs typeface="Arial" charset="0"/>
              </a:rPr>
              <a:t>use</a:t>
            </a:r>
          </a:p>
          <a:p>
            <a:pPr>
              <a:lnSpc>
                <a:spcPct val="140000"/>
              </a:lnSpc>
              <a:defRPr/>
            </a:pPr>
            <a:r>
              <a:rPr lang="en-US" sz="26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</a:t>
            </a:r>
            <a:r>
              <a:rPr lang="en-US" sz="26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ines</a:t>
            </a:r>
            <a:r>
              <a:rPr lang="en-US" sz="2600" b="1" i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600">
                <a:latin typeface="Arial" charset="0"/>
                <a:cs typeface="Arial" charset="0"/>
              </a:rPr>
              <a:t>to represent the </a:t>
            </a:r>
            <a:r>
              <a:rPr lang="en-US" sz="26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surfaces</a:t>
            </a:r>
            <a:r>
              <a:rPr lang="en-US" sz="2600">
                <a:latin typeface="Arial" charset="0"/>
                <a:cs typeface="Arial" charset="0"/>
              </a:rPr>
              <a:t>,  </a:t>
            </a:r>
            <a:r>
              <a:rPr lang="en-US" sz="26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edges</a:t>
            </a:r>
            <a:r>
              <a:rPr lang="en-US" sz="2600">
                <a:latin typeface="Arial" charset="0"/>
                <a:cs typeface="Arial" charset="0"/>
              </a:rPr>
              <a:t>  and </a:t>
            </a:r>
            <a:r>
              <a:rPr lang="en-US" sz="26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contours</a:t>
            </a:r>
            <a:r>
              <a:rPr lang="en-US" sz="2600" b="1" i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600" b="1" i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600">
                <a:latin typeface="Arial" charset="0"/>
                <a:cs typeface="Arial" charset="0"/>
              </a:rPr>
              <a:t>of objects.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71488" y="4319588"/>
            <a:ext cx="8281987" cy="822325"/>
            <a:chOff x="321" y="2721"/>
            <a:chExt cx="5217" cy="518"/>
          </a:xfrm>
        </p:grpSpPr>
        <p:sp>
          <p:nvSpPr>
            <p:cNvPr id="41996" name="Text Box 12"/>
            <p:cNvSpPr txBox="1">
              <a:spLocks noChangeArrowheads="1"/>
            </p:cNvSpPr>
            <p:nvPr/>
          </p:nvSpPr>
          <p:spPr bwMode="auto">
            <a:xfrm>
              <a:off x="601" y="2721"/>
              <a:ext cx="493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>
                  <a:latin typeface="Arial" charset="0"/>
                  <a:cs typeface="Arial" charset="0"/>
                </a:rPr>
                <a:t>A drawing can be done using  </a:t>
              </a:r>
              <a:r>
                <a:rPr lang="en-US" sz="2400" b="1" i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freehand</a:t>
              </a:r>
              <a:r>
                <a:rPr lang="en-US" sz="2400">
                  <a:latin typeface="Arial" charset="0"/>
                  <a:cs typeface="Arial" charset="0"/>
                </a:rPr>
                <a:t>,  </a:t>
              </a:r>
              <a:r>
                <a:rPr lang="en-US" sz="2400" b="1" i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instruments</a:t>
              </a:r>
              <a:r>
                <a:rPr lang="en-US" sz="24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sz="2400">
                  <a:latin typeface="Arial" charset="0"/>
                  <a:cs typeface="Arial" charset="0"/>
                </a:rPr>
                <a:t>or  </a:t>
              </a:r>
              <a:r>
                <a:rPr lang="en-US" sz="2400" b="1" i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computer</a:t>
              </a:r>
              <a:r>
                <a:rPr lang="en-US" sz="2400" i="1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 </a:t>
              </a:r>
              <a:r>
                <a:rPr lang="en-US" sz="2400">
                  <a:latin typeface="Arial" charset="0"/>
                  <a:cs typeface="Arial" charset="0"/>
                </a:rPr>
                <a:t>methods.</a:t>
              </a:r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321" y="2780"/>
              <a:ext cx="167" cy="167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173" name="Rectangle 14"/>
          <p:cNvSpPr>
            <a:spLocks noChangeArrowheads="1"/>
          </p:cNvSpPr>
          <p:nvPr/>
        </p:nvSpPr>
        <p:spPr bwMode="auto">
          <a:xfrm>
            <a:off x="311150" y="301625"/>
            <a:ext cx="8504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Arial" charset="0"/>
                <a:cs typeface="Arial" charset="0"/>
              </a:rPr>
              <a:t>Composition of Graphic Language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77838" y="3479800"/>
            <a:ext cx="7834312" cy="457200"/>
            <a:chOff x="295" y="2192"/>
            <a:chExt cx="4935" cy="288"/>
          </a:xfrm>
        </p:grpSpPr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581" y="2192"/>
              <a:ext cx="4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latin typeface="Arial" charset="0"/>
                  <a:cs typeface="Arial" charset="0"/>
                </a:rPr>
                <a:t>The language is known as  “</a:t>
              </a:r>
              <a:r>
                <a:rPr lang="en-US" sz="2400" b="1" i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drawing</a:t>
              </a:r>
              <a:r>
                <a:rPr lang="en-US" sz="2400">
                  <a:latin typeface="Arial" charset="0"/>
                  <a:cs typeface="Arial" charset="0"/>
                </a:rPr>
                <a:t>”  or  “</a:t>
              </a:r>
              <a:r>
                <a:rPr lang="en-US" sz="2400" b="1" i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drafting</a:t>
              </a:r>
              <a:r>
                <a:rPr lang="en-US" sz="2400">
                  <a:latin typeface="Arial" charset="0"/>
                  <a:cs typeface="Arial" charset="0"/>
                </a:rPr>
                <a:t>” .</a:t>
              </a:r>
            </a:p>
          </p:txBody>
        </p:sp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295" y="2231"/>
              <a:ext cx="167" cy="167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1" grpId="0" animBg="1"/>
      <p:bldP spid="419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249238" y="258763"/>
            <a:ext cx="8620125" cy="177006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554038" y="125413"/>
            <a:ext cx="7993062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3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Freehand  drawing</a:t>
            </a: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2400" i="1">
                <a:latin typeface="Arial" charset="0"/>
                <a:cs typeface="Arial" charset="0"/>
              </a:rPr>
              <a:t>The lines are sketched without using instruments other </a:t>
            </a:r>
            <a:br>
              <a:rPr lang="en-US" sz="2400" i="1">
                <a:latin typeface="Arial" charset="0"/>
                <a:cs typeface="Arial" charset="0"/>
              </a:rPr>
            </a:br>
            <a:r>
              <a:rPr lang="en-US" sz="2400" i="1">
                <a:latin typeface="Arial" charset="0"/>
                <a:cs typeface="Arial" charset="0"/>
              </a:rPr>
              <a:t>than pencils and erasers.</a:t>
            </a:r>
            <a:endParaRPr lang="en-US" sz="2400">
              <a:latin typeface="Arial" charset="0"/>
              <a:cs typeface="Arial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0663" y="2181225"/>
            <a:ext cx="8626475" cy="4289425"/>
            <a:chOff x="139" y="1374"/>
            <a:chExt cx="5434" cy="2702"/>
          </a:xfrm>
        </p:grpSpPr>
        <p:sp>
          <p:nvSpPr>
            <p:cNvPr id="8197" name="Rectangle 7"/>
            <p:cNvSpPr>
              <a:spLocks noChangeArrowheads="1"/>
            </p:cNvSpPr>
            <p:nvPr/>
          </p:nvSpPr>
          <p:spPr bwMode="auto">
            <a:xfrm>
              <a:off x="295" y="1380"/>
              <a:ext cx="973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Example</a:t>
              </a:r>
            </a:p>
          </p:txBody>
        </p:sp>
        <p:pic>
          <p:nvPicPr>
            <p:cNvPr id="8198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42000"/>
            </a:blip>
            <a:srcRect r="54465" b="745"/>
            <a:stretch>
              <a:fillRect/>
            </a:stretch>
          </p:blipFill>
          <p:spPr bwMode="auto">
            <a:xfrm>
              <a:off x="139" y="1735"/>
              <a:ext cx="2755" cy="2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1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42000"/>
            </a:blip>
            <a:srcRect l="59334" b="745"/>
            <a:stretch>
              <a:fillRect/>
            </a:stretch>
          </p:blipFill>
          <p:spPr bwMode="auto">
            <a:xfrm>
              <a:off x="2852" y="1374"/>
              <a:ext cx="2721" cy="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249238" y="247650"/>
            <a:ext cx="8620125" cy="22431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558800" y="117475"/>
            <a:ext cx="7837488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3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Instrument drawing</a:t>
            </a:r>
            <a:r>
              <a:rPr lang="en-US" sz="38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2400" i="1">
                <a:latin typeface="Arial" charset="0"/>
                <a:cs typeface="Arial" charset="0"/>
              </a:rPr>
              <a:t>Instruments are used to draw straight lines, circles, and </a:t>
            </a:r>
            <a:br>
              <a:rPr lang="en-US" sz="2400" i="1">
                <a:latin typeface="Arial" charset="0"/>
                <a:cs typeface="Arial" charset="0"/>
              </a:rPr>
            </a:br>
            <a:r>
              <a:rPr lang="en-US" sz="2400" i="1">
                <a:latin typeface="Arial" charset="0"/>
                <a:cs typeface="Arial" charset="0"/>
              </a:rPr>
              <a:t>curves concisely and accurately. Thus, the drawings are usually made to scale.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22263" y="2579688"/>
            <a:ext cx="8593137" cy="4119562"/>
            <a:chOff x="203" y="1625"/>
            <a:chExt cx="5413" cy="2595"/>
          </a:xfrm>
        </p:grpSpPr>
        <p:sp>
          <p:nvSpPr>
            <p:cNvPr id="9221" name="Rectangle 4"/>
            <p:cNvSpPr>
              <a:spLocks noChangeArrowheads="1"/>
            </p:cNvSpPr>
            <p:nvPr/>
          </p:nvSpPr>
          <p:spPr bwMode="auto">
            <a:xfrm>
              <a:off x="455" y="1625"/>
              <a:ext cx="973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Example</a:t>
              </a:r>
            </a:p>
          </p:txBody>
        </p:sp>
        <p:pic>
          <p:nvPicPr>
            <p:cNvPr id="9222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6000" contrast="54000"/>
            </a:blip>
            <a:srcRect/>
            <a:stretch>
              <a:fillRect/>
            </a:stretch>
          </p:blipFill>
          <p:spPr bwMode="auto">
            <a:xfrm>
              <a:off x="3038" y="1844"/>
              <a:ext cx="2578" cy="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12" descr="drafting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3" y="2037"/>
              <a:ext cx="2492" cy="2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9"/>
          <p:cNvSpPr>
            <a:spLocks noChangeArrowheads="1"/>
          </p:cNvSpPr>
          <p:nvPr/>
        </p:nvSpPr>
        <p:spPr bwMode="auto">
          <a:xfrm>
            <a:off x="249238" y="247650"/>
            <a:ext cx="8620125" cy="20066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558800" y="117475"/>
            <a:ext cx="7837488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3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Computer  drawing</a:t>
            </a:r>
            <a:r>
              <a:rPr lang="en-US" sz="38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140000"/>
              </a:lnSpc>
              <a:defRPr/>
            </a:pPr>
            <a:r>
              <a:rPr lang="en-US" sz="2400" i="1">
                <a:latin typeface="Arial" charset="0"/>
                <a:cs typeface="Arial" charset="0"/>
              </a:rPr>
              <a:t>The drawings are usually made by commercial software such as AutoCAD, solid works etc.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65125" y="2368550"/>
            <a:ext cx="7937500" cy="4057650"/>
            <a:chOff x="230" y="1492"/>
            <a:chExt cx="5000" cy="2556"/>
          </a:xfrm>
        </p:grpSpPr>
        <p:sp>
          <p:nvSpPr>
            <p:cNvPr id="10245" name="Rectangle 9"/>
            <p:cNvSpPr>
              <a:spLocks noChangeArrowheads="1"/>
            </p:cNvSpPr>
            <p:nvPr/>
          </p:nvSpPr>
          <p:spPr bwMode="auto">
            <a:xfrm>
              <a:off x="230" y="1492"/>
              <a:ext cx="973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Example</a:t>
              </a:r>
            </a:p>
          </p:txBody>
        </p:sp>
        <p:pic>
          <p:nvPicPr>
            <p:cNvPr id="10246" name="Picture 12" descr="bertoline_fig1_10"/>
            <p:cNvPicPr>
              <a:picLocks noChangeAspect="1" noChangeArrowheads="1"/>
            </p:cNvPicPr>
            <p:nvPr/>
          </p:nvPicPr>
          <p:blipFill>
            <a:blip r:embed="rId2">
              <a:lum bright="-12000"/>
            </a:blip>
            <a:srcRect/>
            <a:stretch>
              <a:fillRect/>
            </a:stretch>
          </p:blipFill>
          <p:spPr bwMode="auto">
            <a:xfrm>
              <a:off x="3662" y="1939"/>
              <a:ext cx="1568" cy="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20" descr="cad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9" y="1940"/>
              <a:ext cx="2062" cy="2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raftmanLamps"/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4953000" y="1752600"/>
            <a:ext cx="41910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488950"/>
            <a:ext cx="5522913" cy="2309813"/>
          </a:xfrm>
        </p:spPr>
        <p:txBody>
          <a:bodyPr/>
          <a:lstStyle/>
          <a:p>
            <a:pPr algn="l" eaLnBrk="1" hangingPunct="1"/>
            <a:r>
              <a:rPr lang="en-US" sz="64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Engineering Drawing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5802</TotalTime>
  <Words>1026</Words>
  <Application>Microsoft Office PowerPoint</Application>
  <PresentationFormat>On-screen Show (4:3)</PresentationFormat>
  <Paragraphs>288</Paragraphs>
  <Slides>40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Flow</vt:lpstr>
      <vt:lpstr>Image</vt:lpstr>
      <vt:lpstr>CorelDRAW</vt:lpstr>
      <vt:lpstr>Overview of An Engineering Graphics</vt:lpstr>
      <vt:lpstr>PowerPoint Presentation</vt:lpstr>
      <vt:lpstr>GRAPHICS 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Engineering Drawing</vt:lpstr>
      <vt:lpstr>PowerPoint Presentation</vt:lpstr>
      <vt:lpstr>Traditional Drawing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PROJECTION METHOD</vt:lpstr>
      <vt:lpstr>PowerPoint Presentation</vt:lpstr>
      <vt:lpstr>PROJECTION  METHOD</vt:lpstr>
      <vt:lpstr>PowerPoint Presentation</vt:lpstr>
      <vt:lpstr>PowerPoint Presentation</vt:lpstr>
      <vt:lpstr>Disadvantage of Perspective  Projection</vt:lpstr>
      <vt:lpstr>Orthographic   Projection</vt:lpstr>
      <vt:lpstr>MEANING</vt:lpstr>
      <vt:lpstr>ORTHOGRAPHIC 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admin</dc:creator>
  <cp:lastModifiedBy>staff</cp:lastModifiedBy>
  <cp:revision>491</cp:revision>
  <dcterms:created xsi:type="dcterms:W3CDTF">2004-10-27T01:02:05Z</dcterms:created>
  <dcterms:modified xsi:type="dcterms:W3CDTF">2013-12-20T08:00:00Z</dcterms:modified>
</cp:coreProperties>
</file>